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notesMasterIdLst>
    <p:notesMasterId r:id="rId44"/>
  </p:notesMasterIdLst>
  <p:sldIdLst>
    <p:sldId id="293" r:id="rId2"/>
    <p:sldId id="294" r:id="rId3"/>
    <p:sldId id="295" r:id="rId4"/>
    <p:sldId id="296" r:id="rId5"/>
    <p:sldId id="297" r:id="rId6"/>
    <p:sldId id="298" r:id="rId7"/>
    <p:sldId id="299" r:id="rId8"/>
    <p:sldId id="300" r:id="rId9"/>
    <p:sldId id="301" r:id="rId10"/>
    <p:sldId id="285" r:id="rId11"/>
    <p:sldId id="286" r:id="rId12"/>
    <p:sldId id="287" r:id="rId13"/>
    <p:sldId id="288" r:id="rId14"/>
    <p:sldId id="289" r:id="rId15"/>
    <p:sldId id="290" r:id="rId16"/>
    <p:sldId id="276" r:id="rId17"/>
    <p:sldId id="277" r:id="rId18"/>
    <p:sldId id="278" r:id="rId19"/>
    <p:sldId id="279" r:id="rId20"/>
    <p:sldId id="280" r:id="rId21"/>
    <p:sldId id="281" r:id="rId22"/>
    <p:sldId id="282" r:id="rId23"/>
    <p:sldId id="267" r:id="rId24"/>
    <p:sldId id="268" r:id="rId25"/>
    <p:sldId id="269" r:id="rId26"/>
    <p:sldId id="270" r:id="rId27"/>
    <p:sldId id="271" r:id="rId28"/>
    <p:sldId id="272" r:id="rId29"/>
    <p:sldId id="273" r:id="rId30"/>
    <p:sldId id="256" r:id="rId31"/>
    <p:sldId id="304" r:id="rId32"/>
    <p:sldId id="258" r:id="rId33"/>
    <p:sldId id="259" r:id="rId34"/>
    <p:sldId id="260" r:id="rId35"/>
    <p:sldId id="261" r:id="rId36"/>
    <p:sldId id="262" r:id="rId37"/>
    <p:sldId id="263" r:id="rId38"/>
    <p:sldId id="264" r:id="rId39"/>
    <p:sldId id="265" r:id="rId40"/>
    <p:sldId id="266" r:id="rId41"/>
    <p:sldId id="305" r:id="rId42"/>
    <p:sldId id="303" r:id="rId43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Ultimate" initials="U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5701" autoAdjust="0"/>
    <p:restoredTop sz="94640" autoAdjust="0"/>
  </p:normalViewPr>
  <p:slideViewPr>
    <p:cSldViewPr>
      <p:cViewPr varScale="1">
        <p:scale>
          <a:sx n="74" d="100"/>
          <a:sy n="74" d="100"/>
        </p:scale>
        <p:origin x="-84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2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580" y="-96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59D762-AF50-4DC2-A39C-789413F2D422}" type="datetimeFigureOut">
              <a:rPr lang="cs-CZ" smtClean="0"/>
              <a:pPr/>
              <a:t>6.5.2015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A1FB5A-0D75-455B-B810-8D01B0EF7793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626158-DFC5-4C20-9A0C-256A31E5A9D0}" type="slidenum">
              <a:rPr lang="cs-CZ" smtClean="0"/>
              <a:pPr/>
              <a:t>1</a:t>
            </a:fld>
            <a:endParaRPr lang="cs-CZ"/>
          </a:p>
        </p:txBody>
      </p:sp>
    </p:spTree>
    <p:extLst>
      <p:ext uri="{BB962C8B-B14F-4D97-AF65-F5344CB8AC3E}">
        <p14:creationId xmlns="" xmlns:p14="http://schemas.microsoft.com/office/powerpoint/2010/main" val="24371046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8FC26A-5456-41F8-B498-61BCF249D5B1}" type="slidenum">
              <a:rPr lang="cs-CZ" smtClean="0"/>
              <a:pPr/>
              <a:t>20</a:t>
            </a:fld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Zaoblený obdélník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Zaoblený obdélník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Nadpis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20" name="Podnadpis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19" name="Zástupný symbol pro datum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9C77BB5-F584-4B98-A547-AA0FE60B9D8D}" type="datetimeFigureOut">
              <a:rPr lang="cs-CZ" smtClean="0"/>
              <a:pPr/>
              <a:t>6.5.2015</a:t>
            </a:fld>
            <a:endParaRPr lang="cs-CZ" dirty="0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 dirty="0"/>
          </a:p>
        </p:txBody>
      </p:sp>
      <p:sp>
        <p:nvSpPr>
          <p:cNvPr id="11" name="Zástupný symbol pro číslo snímku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99A63C3-E400-4246-9199-E2B79453675C}" type="slidenum">
              <a:rPr lang="cs-CZ" smtClean="0"/>
              <a:pPr/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9C77BB5-F584-4B98-A547-AA0FE60B9D8D}" type="datetimeFigureOut">
              <a:rPr lang="cs-CZ" smtClean="0"/>
              <a:pPr/>
              <a:t>6.5.2015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99A63C3-E400-4246-9199-E2B79453675C}" type="slidenum">
              <a:rPr lang="cs-CZ" smtClean="0"/>
              <a:pPr/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9C77BB5-F584-4B98-A547-AA0FE60B9D8D}" type="datetimeFigureOut">
              <a:rPr lang="cs-CZ" smtClean="0"/>
              <a:pPr/>
              <a:t>6.5.2015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99A63C3-E400-4246-9199-E2B79453675C}" type="slidenum">
              <a:rPr lang="cs-CZ" smtClean="0"/>
              <a:pPr/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9C77BB5-F584-4B98-A547-AA0FE60B9D8D}" type="datetimeFigureOut">
              <a:rPr lang="cs-CZ" smtClean="0"/>
              <a:pPr/>
              <a:t>6.5.2015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99A63C3-E400-4246-9199-E2B79453675C}" type="slidenum">
              <a:rPr lang="cs-CZ" smtClean="0"/>
              <a:pPr/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Zaoblený obdélník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Zaoblený obdélník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9C77BB5-F584-4B98-A547-AA0FE60B9D8D}" type="datetimeFigureOut">
              <a:rPr lang="cs-CZ" smtClean="0"/>
              <a:pPr/>
              <a:t>6.5.2015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99A63C3-E400-4246-9199-E2B79453675C}" type="slidenum">
              <a:rPr lang="cs-CZ" smtClean="0"/>
              <a:pPr/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9C77BB5-F584-4B98-A547-AA0FE60B9D8D}" type="datetimeFigureOut">
              <a:rPr lang="cs-CZ" smtClean="0"/>
              <a:pPr/>
              <a:t>6.5.2015</a:t>
            </a:fld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99A63C3-E400-4246-9199-E2B79453675C}" type="slidenum">
              <a:rPr lang="cs-CZ" smtClean="0"/>
              <a:pPr/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9C77BB5-F584-4B98-A547-AA0FE60B9D8D}" type="datetimeFigureOut">
              <a:rPr lang="cs-CZ" smtClean="0"/>
              <a:pPr/>
              <a:t>6.5.2015</a:t>
            </a:fld>
            <a:endParaRPr lang="cs-CZ" dirty="0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 dirty="0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99A63C3-E400-4246-9199-E2B79453675C}" type="slidenum">
              <a:rPr lang="cs-CZ" smtClean="0"/>
              <a:pPr/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9C77BB5-F584-4B98-A547-AA0FE60B9D8D}" type="datetimeFigureOut">
              <a:rPr lang="cs-CZ" smtClean="0"/>
              <a:pPr/>
              <a:t>6.5.2015</a:t>
            </a:fld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99A63C3-E400-4246-9199-E2B79453675C}" type="slidenum">
              <a:rPr lang="cs-CZ" smtClean="0"/>
              <a:pPr/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aoblený obdélník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9C77BB5-F584-4B98-A547-AA0FE60B9D8D}" type="datetimeFigureOut">
              <a:rPr lang="cs-CZ" smtClean="0"/>
              <a:pPr/>
              <a:t>6.5.2015</a:t>
            </a:fld>
            <a:endParaRPr lang="cs-CZ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99A63C3-E400-4246-9199-E2B79453675C}" type="slidenum">
              <a:rPr lang="cs-CZ" smtClean="0"/>
              <a:pPr/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9C77BB5-F584-4B98-A547-AA0FE60B9D8D}" type="datetimeFigureOut">
              <a:rPr lang="cs-CZ" smtClean="0"/>
              <a:pPr/>
              <a:t>6.5.2015</a:t>
            </a:fld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99A63C3-E400-4246-9199-E2B79453675C}" type="slidenum">
              <a:rPr lang="cs-CZ" smtClean="0"/>
              <a:pPr/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Zaoblený obdélník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Obdélník s jedním zakulaceným rohem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9C77BB5-F584-4B98-A547-AA0FE60B9D8D}" type="datetimeFigureOut">
              <a:rPr lang="cs-CZ" smtClean="0"/>
              <a:pPr/>
              <a:t>6.5.2015</a:t>
            </a:fld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99A63C3-E400-4246-9199-E2B79453675C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cs-CZ" smtClean="0"/>
              <a:t>Klepnutím na ikonu přidáte obrázek.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aoblený obdélník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Zaoblený obdélník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Zástupný symbol pro nadpis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25" name="Zástupný symbol pro datum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9C77BB5-F584-4B98-A547-AA0FE60B9D8D}" type="datetimeFigureOut">
              <a:rPr lang="cs-CZ" smtClean="0"/>
              <a:pPr/>
              <a:t>6.5.2015</a:t>
            </a:fld>
            <a:endParaRPr lang="cs-CZ" dirty="0"/>
          </a:p>
        </p:txBody>
      </p:sp>
      <p:sp>
        <p:nvSpPr>
          <p:cNvPr id="18" name="Zástupný symbol pro zápatí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cs-CZ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699A63C3-E400-4246-9199-E2B79453675C}" type="slidenum">
              <a:rPr lang="cs-CZ" smtClean="0"/>
              <a:pPr/>
              <a:t>‹#›</a:t>
            </a:fld>
            <a:endParaRPr lang="cs-CZ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youtube.com/watch?v=-izdEks7xx4" TargetMode="External"/><Relationship Id="rId3" Type="http://schemas.openxmlformats.org/officeDocument/2006/relationships/hyperlink" Target="http://www.tarsiusproject.org/" TargetMode="External"/><Relationship Id="rId7" Type="http://schemas.openxmlformats.org/officeDocument/2006/relationships/hyperlink" Target="https://images.google.cz/?gws_rd=ssl" TargetMode="External"/><Relationship Id="rId2" Type="http://schemas.openxmlformats.org/officeDocument/2006/relationships/hyperlink" Target="http://cs.petclub.eu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cs.wikipedia.org/wiki/Hlavn%C3%AD_strana" TargetMode="External"/><Relationship Id="rId5" Type="http://schemas.openxmlformats.org/officeDocument/2006/relationships/hyperlink" Target="http://www.chovzvirat.cz/zvire/3021-ksukol-ocasaty/" TargetMode="External"/><Relationship Id="rId4" Type="http://schemas.openxmlformats.org/officeDocument/2006/relationships/hyperlink" Target="http://www.ifauna.cz/okrasne-ptactvo/clanky/r/detail/6170/rajky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899592" y="1772816"/>
            <a:ext cx="7772400" cy="1828800"/>
          </a:xfrm>
        </p:spPr>
        <p:txBody>
          <a:bodyPr>
            <a:normAutofit fontScale="90000"/>
          </a:bodyPr>
          <a:lstStyle/>
          <a:p>
            <a:r>
              <a:rPr lang="cs-CZ" sz="4400" dirty="0" smtClean="0"/>
              <a:t>NEJZAJÍMAVĚJŠÍ</a:t>
            </a:r>
            <a:br>
              <a:rPr lang="cs-CZ" sz="4400" dirty="0" smtClean="0"/>
            </a:br>
            <a:r>
              <a:rPr lang="cs-CZ" sz="4400" dirty="0" smtClean="0"/>
              <a:t> ZVÍŘATA </a:t>
            </a:r>
            <a:br>
              <a:rPr lang="cs-CZ" sz="4400" dirty="0" smtClean="0"/>
            </a:br>
            <a:r>
              <a:rPr lang="cs-CZ" sz="4400" dirty="0" smtClean="0"/>
              <a:t>SVĚTA</a:t>
            </a:r>
            <a:endParaRPr lang="cs-CZ" sz="4400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cs-CZ" sz="1800" b="1" dirty="0" smtClean="0"/>
              <a:t>Petr Kříž, Martin Jabůrek, Jan Uher a Zuzana Stehlíková  </a:t>
            </a:r>
            <a:r>
              <a:rPr lang="cs-CZ" sz="1600" dirty="0" smtClean="0"/>
              <a:t>ve spolupráci s </a:t>
            </a:r>
            <a:r>
              <a:rPr lang="cs-CZ" dirty="0" smtClean="0"/>
              <a:t>Mgr. Terezou Večeřovou</a:t>
            </a:r>
          </a:p>
          <a:p>
            <a:r>
              <a:rPr lang="cs-CZ" dirty="0" smtClean="0"/>
              <a:t>7.A</a:t>
            </a:r>
            <a:endParaRPr lang="cs-CZ" dirty="0"/>
          </a:p>
        </p:txBody>
      </p:sp>
    </p:spTree>
    <p:extLst>
      <p:ext uri="{BB962C8B-B14F-4D97-AF65-F5344CB8AC3E}">
        <p14:creationId xmlns="" xmlns:p14="http://schemas.microsoft.com/office/powerpoint/2010/main" val="3071830084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6000" dirty="0" smtClean="0"/>
              <a:t>KIVI</a:t>
            </a:r>
            <a:endParaRPr lang="cs-CZ" sz="6000" dirty="0"/>
          </a:p>
        </p:txBody>
      </p:sp>
      <p:pic>
        <p:nvPicPr>
          <p:cNvPr id="3" name="Zástupný symbol pro obsah 4" descr="Kiv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548680"/>
            <a:ext cx="3460242" cy="1944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Zástupný symbol pro obsah 5" descr="Kivi_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23928" y="2204864"/>
            <a:ext cx="4460884" cy="33545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Základní Informace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Kivi hnědý (Apteryx australis) je jeden ze tří zástupců čeledi kiviovití (Apterygidae).</a:t>
            </a:r>
          </a:p>
          <a:p>
            <a:r>
              <a:rPr lang="cs-CZ" dirty="0" smtClean="0"/>
              <a:t>Vyskytuje se na Novém Zélandu.</a:t>
            </a:r>
          </a:p>
          <a:p>
            <a:r>
              <a:rPr lang="cs-CZ" dirty="0" smtClean="0"/>
              <a:t>Je to asi 45 cm vysoký nelétavý pták.</a:t>
            </a:r>
          </a:p>
          <a:p>
            <a:r>
              <a:rPr lang="cs-CZ" dirty="0" smtClean="0"/>
              <a:t>Nemá ocas ani funkční křídla (tyto jsou zakrnělá).</a:t>
            </a:r>
          </a:p>
          <a:p>
            <a:r>
              <a:rPr lang="cs-CZ" dirty="0" smtClean="0"/>
              <a:t>Peří je hnědavé.</a:t>
            </a:r>
          </a:p>
          <a:p>
            <a:r>
              <a:rPr lang="cs-CZ" dirty="0" smtClean="0"/>
              <a:t>Má 4 prsty, palec je menší.</a:t>
            </a:r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Zajímavosti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Kosti nejsou pneumatizované (nejsou duté).</a:t>
            </a:r>
          </a:p>
          <a:p>
            <a:r>
              <a:rPr lang="cs-CZ" dirty="0" smtClean="0"/>
              <a:t>Má dlouhý, mírně zahnutý zobák.</a:t>
            </a:r>
          </a:p>
          <a:p>
            <a:r>
              <a:rPr lang="cs-CZ" dirty="0" smtClean="0"/>
              <a:t>Má výborný čich, ale slabý zrak.</a:t>
            </a:r>
          </a:p>
          <a:p>
            <a:endParaRPr lang="cs-CZ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Péče o vejce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Samice kladou většinou jen jedno vejce.</a:t>
            </a:r>
          </a:p>
          <a:p>
            <a:r>
              <a:rPr lang="cs-CZ" dirty="0" smtClean="0"/>
              <a:t>Na vejcích sedí samec 75 – 80 dní.</a:t>
            </a:r>
          </a:p>
          <a:p>
            <a:r>
              <a:rPr lang="cs-CZ" dirty="0" smtClean="0"/>
              <a:t>Po vylíhnutí vajíčka, samička zpravidla snese nové a samec pokračuje ve vysedávání.</a:t>
            </a:r>
            <a:endParaRPr lang="cs-CZ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Potrava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Kivi hnědý se živí červy a larvami hmyzu.  </a:t>
            </a:r>
          </a:p>
          <a:p>
            <a:r>
              <a:rPr lang="cs-CZ" dirty="0" smtClean="0"/>
              <a:t>Vyhledává je především v noci za pomoci svého vynikajícího čichu.</a:t>
            </a:r>
          </a:p>
          <a:p>
            <a:pPr>
              <a:buNone/>
            </a:pPr>
            <a:r>
              <a:rPr lang="cs-CZ" dirty="0" smtClean="0"/>
              <a:t/>
            </a:r>
            <a:br>
              <a:rPr lang="cs-CZ" dirty="0" smtClean="0"/>
            </a:br>
            <a:endParaRPr lang="cs-CZ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Zařazení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cs-CZ" dirty="0" smtClean="0"/>
              <a:t>Říše – živočichové (Animalia)</a:t>
            </a:r>
          </a:p>
          <a:p>
            <a:pPr>
              <a:buNone/>
            </a:pPr>
            <a:r>
              <a:rPr lang="cs-CZ" dirty="0" smtClean="0"/>
              <a:t>Kmen – strunatci (Chordata)</a:t>
            </a:r>
          </a:p>
          <a:p>
            <a:pPr>
              <a:buNone/>
            </a:pPr>
            <a:r>
              <a:rPr lang="cs-CZ" dirty="0" smtClean="0"/>
              <a:t>Podkmen – obratlovci (Vertebrata)</a:t>
            </a:r>
          </a:p>
          <a:p>
            <a:pPr>
              <a:buNone/>
            </a:pPr>
            <a:r>
              <a:rPr lang="cs-CZ" dirty="0" smtClean="0"/>
              <a:t>Třída – ptáci (Aves)</a:t>
            </a:r>
          </a:p>
          <a:p>
            <a:pPr>
              <a:buNone/>
            </a:pPr>
            <a:r>
              <a:rPr lang="cs-CZ" dirty="0" smtClean="0"/>
              <a:t>Řád – běžci (Struthioniformes)</a:t>
            </a:r>
          </a:p>
          <a:p>
            <a:pPr>
              <a:buNone/>
            </a:pPr>
            <a:r>
              <a:rPr lang="cs-CZ" dirty="0" smtClean="0"/>
              <a:t>Čeleď – kiviovití (Apterygidae)</a:t>
            </a:r>
          </a:p>
          <a:p>
            <a:pPr>
              <a:buNone/>
            </a:pPr>
            <a:r>
              <a:rPr lang="cs-CZ" dirty="0" smtClean="0"/>
              <a:t>Rod – kivi (Apteryx)</a:t>
            </a:r>
          </a:p>
          <a:p>
            <a:pPr>
              <a:buNone/>
            </a:pPr>
            <a:r>
              <a:rPr lang="cs-CZ" dirty="0" smtClean="0"/>
              <a:t>Druh – Kivi hnědý (Apteryx australis)</a:t>
            </a:r>
            <a:endParaRPr lang="cs-CZ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3645024"/>
            <a:ext cx="8229600" cy="2351184"/>
          </a:xfrm>
        </p:spPr>
        <p:txBody>
          <a:bodyPr>
            <a:normAutofit/>
          </a:bodyPr>
          <a:lstStyle/>
          <a:p>
            <a:r>
              <a:rPr lang="cs-CZ" sz="6000" b="1" dirty="0" smtClean="0"/>
              <a:t>PTAKOPYSK</a:t>
            </a:r>
            <a:endParaRPr lang="cs-CZ" sz="6000" b="1" dirty="0"/>
          </a:p>
        </p:txBody>
      </p:sp>
      <p:pic>
        <p:nvPicPr>
          <p:cNvPr id="3" name="Zástupný symbol pro obsah 4" descr="Ptakopys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836712"/>
            <a:ext cx="3932238" cy="28103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Zástupný symbol pro obsah 5" descr="Ptakopysk 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2348880"/>
            <a:ext cx="4111060" cy="27607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Základní Informace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764704"/>
            <a:ext cx="8229600" cy="5000660"/>
          </a:xfrm>
        </p:spPr>
        <p:txBody>
          <a:bodyPr>
            <a:normAutofit/>
          </a:bodyPr>
          <a:lstStyle/>
          <a:p>
            <a:r>
              <a:rPr lang="cs-CZ" dirty="0" smtClean="0"/>
              <a:t>Má jemnou a světlou srst.</a:t>
            </a:r>
          </a:p>
          <a:p>
            <a:r>
              <a:rPr lang="cs-CZ" dirty="0" smtClean="0"/>
              <a:t>Je menší než průměrná kočka.</a:t>
            </a:r>
          </a:p>
          <a:p>
            <a:r>
              <a:rPr lang="cs-CZ" dirty="0" smtClean="0"/>
              <a:t>Je to noční tvor, většinu života stráví ve vodě.</a:t>
            </a:r>
          </a:p>
          <a:p>
            <a:r>
              <a:rPr lang="cs-CZ" dirty="0" smtClean="0"/>
              <a:t>Ptakopysk je teplokrevné stvoření, ale klade vejce jako plaz.</a:t>
            </a:r>
          </a:p>
          <a:p>
            <a:r>
              <a:rPr lang="cs-CZ" dirty="0" smtClean="0"/>
              <a:t>Kojení mláďat je rozdílné od jiných savců, mláďata mléko lížou z malých prohlubní </a:t>
            </a:r>
          </a:p>
          <a:p>
            <a:pPr>
              <a:buNone/>
            </a:pPr>
            <a:r>
              <a:rPr lang="cs-CZ" dirty="0" smtClean="0"/>
              <a:t>  v kožešině.</a:t>
            </a:r>
          </a:p>
          <a:p>
            <a:r>
              <a:rPr lang="cs-CZ" dirty="0" smtClean="0"/>
              <a:t>Jsou to samotáři.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Má široký a placatý ocas. Připomíná bobří a funguje jako kormidlo a zásobárna tuku.</a:t>
            </a:r>
          </a:p>
          <a:p>
            <a:r>
              <a:rPr lang="cs-CZ" dirty="0" smtClean="0"/>
              <a:t>Jeho zobák připomíná kachní a je na něm jak hmat, tak i elektrické čidlo.</a:t>
            </a:r>
          </a:p>
          <a:p>
            <a:r>
              <a:rPr lang="cs-CZ" dirty="0" smtClean="0"/>
              <a:t>Je to jediný savec s jedovou žlázou, jed není prudký.</a:t>
            </a:r>
          </a:p>
          <a:p>
            <a:r>
              <a:rPr lang="cs-CZ" dirty="0" smtClean="0"/>
              <a:t>Živí se larvami, korýši, rybkami a červy.</a:t>
            </a:r>
          </a:p>
          <a:p>
            <a:r>
              <a:rPr lang="cs-CZ" dirty="0" smtClean="0"/>
              <a:t>Nemají zuby.</a:t>
            </a:r>
          </a:p>
          <a:p>
            <a:endParaRPr lang="cs-CZ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Základní údaje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39552" y="980728"/>
            <a:ext cx="8183880" cy="4756036"/>
          </a:xfrm>
        </p:spPr>
        <p:txBody>
          <a:bodyPr>
            <a:normAutofit/>
          </a:bodyPr>
          <a:lstStyle/>
          <a:p>
            <a:r>
              <a:rPr lang="cs-CZ" dirty="0" smtClean="0"/>
              <a:t>Délka těla – 30 až 45 cm</a:t>
            </a:r>
          </a:p>
          <a:p>
            <a:r>
              <a:rPr lang="cs-CZ" dirty="0" smtClean="0"/>
              <a:t>Hmotnost – 0,5 až 2 kg</a:t>
            </a:r>
          </a:p>
          <a:p>
            <a:r>
              <a:rPr lang="cs-CZ" dirty="0" smtClean="0"/>
              <a:t>Délka březosti – 14 dní, dalších deset</a:t>
            </a:r>
          </a:p>
          <a:p>
            <a:pPr>
              <a:buNone/>
            </a:pPr>
            <a:r>
              <a:rPr lang="cs-CZ" dirty="0" smtClean="0"/>
              <a:t>                           vysedávají vejce</a:t>
            </a:r>
          </a:p>
          <a:p>
            <a:r>
              <a:rPr lang="cs-CZ" dirty="0" smtClean="0"/>
              <a:t>Počet mláďat – 1 až 3</a:t>
            </a:r>
          </a:p>
          <a:p>
            <a:r>
              <a:rPr lang="cs-CZ" dirty="0" smtClean="0"/>
              <a:t>Hmotnost novorozence – míň než 3 g</a:t>
            </a:r>
          </a:p>
          <a:p>
            <a:r>
              <a:rPr lang="cs-CZ" dirty="0" smtClean="0"/>
              <a:t>Délka života – v přírodě 10 let, v zajetí</a:t>
            </a:r>
          </a:p>
          <a:p>
            <a:pPr>
              <a:buNone/>
            </a:pPr>
            <a:r>
              <a:rPr lang="cs-CZ" dirty="0" smtClean="0"/>
              <a:t>                        17 let</a:t>
            </a:r>
          </a:p>
          <a:p>
            <a:r>
              <a:rPr lang="cs-CZ" dirty="0" smtClean="0"/>
              <a:t>Ochrana - ohrožen</a:t>
            </a:r>
          </a:p>
          <a:p>
            <a:pPr>
              <a:buNone/>
            </a:pPr>
            <a:endParaRPr lang="cs-CZ" dirty="0" smtClean="0"/>
          </a:p>
          <a:p>
            <a:endParaRPr lang="cs-CZ" dirty="0" smtClean="0"/>
          </a:p>
          <a:p>
            <a:endParaRPr lang="cs-CZ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3200" b="1" dirty="0" smtClean="0"/>
              <a:t>Rajka volavá </a:t>
            </a:r>
            <a:r>
              <a:rPr lang="cs-CZ" sz="1800" dirty="0" smtClean="0"/>
              <a:t>(</a:t>
            </a:r>
            <a:r>
              <a:rPr lang="cs-CZ" sz="1800" dirty="0" err="1" smtClean="0"/>
              <a:t>Paradisaea</a:t>
            </a:r>
            <a:r>
              <a:rPr lang="cs-CZ" sz="1800" dirty="0" smtClean="0"/>
              <a:t> </a:t>
            </a:r>
            <a:r>
              <a:rPr lang="cs-CZ" sz="1800" dirty="0" err="1" smtClean="0"/>
              <a:t>raggiana</a:t>
            </a:r>
            <a:r>
              <a:rPr lang="cs-CZ" sz="1800" dirty="0" smtClean="0"/>
              <a:t>)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11560" y="1268760"/>
            <a:ext cx="4896544" cy="4176464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cs-CZ" dirty="0" smtClean="0"/>
              <a:t>KDE ŽIJE?</a:t>
            </a:r>
          </a:p>
          <a:p>
            <a:pPr lvl="1"/>
            <a:r>
              <a:rPr lang="cs-CZ" dirty="0" smtClean="0"/>
              <a:t>Nové Guinea - JV</a:t>
            </a:r>
          </a:p>
          <a:p>
            <a:pPr lvl="1"/>
            <a:r>
              <a:rPr lang="cs-CZ" dirty="0"/>
              <a:t>v</a:t>
            </a:r>
            <a:r>
              <a:rPr lang="cs-CZ" dirty="0" smtClean="0"/>
              <a:t> pralesech</a:t>
            </a:r>
          </a:p>
          <a:p>
            <a:pPr lvl="1"/>
            <a:endParaRPr lang="cs-CZ" dirty="0" smtClean="0"/>
          </a:p>
          <a:p>
            <a:r>
              <a:rPr lang="cs-CZ" dirty="0" smtClean="0"/>
              <a:t>ČÍM SE ŽIVÍ?</a:t>
            </a:r>
          </a:p>
          <a:p>
            <a:pPr lvl="1"/>
            <a:r>
              <a:rPr lang="cs-CZ" dirty="0" smtClean="0"/>
              <a:t>pupeny, listy, květy, nektar</a:t>
            </a:r>
          </a:p>
          <a:p>
            <a:pPr lvl="1"/>
            <a:r>
              <a:rPr lang="cs-CZ" dirty="0"/>
              <a:t>d</a:t>
            </a:r>
            <a:r>
              <a:rPr lang="cs-CZ" dirty="0" smtClean="0"/>
              <a:t>robní živočichové</a:t>
            </a:r>
          </a:p>
          <a:p>
            <a:pPr lvl="1"/>
            <a:endParaRPr lang="cs-CZ" dirty="0" smtClean="0"/>
          </a:p>
          <a:p>
            <a:pPr lvl="1"/>
            <a:endParaRPr lang="cs-CZ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4BEE2-054B-4976-AD0F-CA17CB52F20E}" type="slidenum">
              <a:rPr lang="cs-CZ" smtClean="0"/>
              <a:pPr/>
              <a:t>2</a:t>
            </a:fld>
            <a:endParaRPr lang="cs-CZ"/>
          </a:p>
        </p:txBody>
      </p:sp>
      <p:pic>
        <p:nvPicPr>
          <p:cNvPr id="1026" name="Picture 2" descr="http://www.worldatlas.com/webimage/countrys/oceania/pgau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980728"/>
            <a:ext cx="3408040" cy="372754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8" name="Zakřivená spojnice 7"/>
          <p:cNvCxnSpPr/>
          <p:nvPr/>
        </p:nvCxnSpPr>
        <p:spPr>
          <a:xfrm>
            <a:off x="4067944" y="1988840"/>
            <a:ext cx="2160240" cy="144016"/>
          </a:xfrm>
          <a:prstGeom prst="curvedConnector3">
            <a:avLst>
              <a:gd name="adj1" fmla="val 33069"/>
            </a:avLst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03858367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Zvláštnosti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Ptakopysk bývá často charakterizován jako primitivní savec (primitivní kvůli jeho kladení vajec).</a:t>
            </a:r>
          </a:p>
          <a:p>
            <a:r>
              <a:rPr lang="cs-CZ" dirty="0" smtClean="0"/>
              <a:t>Plovací blánu nemá m</a:t>
            </a:r>
            <a:r>
              <a:rPr lang="pl-PL" dirty="0" smtClean="0"/>
              <a:t>ezi prsty jako většina vodních živočichů, ale pod nimi na dlaních.</a:t>
            </a:r>
          </a:p>
          <a:p>
            <a:r>
              <a:rPr lang="pl-PL" dirty="0" smtClean="0"/>
              <a:t>Má dobrý sluch, navzdory tomu že nemá uši.</a:t>
            </a:r>
          </a:p>
          <a:p>
            <a:pPr algn="just"/>
            <a:r>
              <a:rPr lang="pl-PL" dirty="0" smtClean="0"/>
              <a:t>Jeho oči kryjí tři víčka.</a:t>
            </a:r>
          </a:p>
          <a:p>
            <a:pPr algn="just">
              <a:buNone/>
            </a:pPr>
            <a:endParaRPr lang="cs-CZ" dirty="0" smtClean="0"/>
          </a:p>
          <a:p>
            <a:endParaRPr lang="cs-CZ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Zařazení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980728"/>
            <a:ext cx="8229600" cy="564360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cs-CZ" dirty="0" smtClean="0"/>
              <a:t>Říše – živočichové (animalia)</a:t>
            </a:r>
          </a:p>
          <a:p>
            <a:pPr>
              <a:buNone/>
            </a:pPr>
            <a:r>
              <a:rPr lang="cs-CZ" dirty="0" smtClean="0"/>
              <a:t>Kmen – Strunatci (chordata)</a:t>
            </a:r>
          </a:p>
          <a:p>
            <a:pPr>
              <a:buNone/>
            </a:pPr>
            <a:r>
              <a:rPr lang="cs-CZ" dirty="0" smtClean="0"/>
              <a:t>Podkmen – obratlovci (vertebrata)</a:t>
            </a:r>
          </a:p>
          <a:p>
            <a:pPr>
              <a:buNone/>
            </a:pPr>
            <a:r>
              <a:rPr lang="cs-CZ" dirty="0" smtClean="0"/>
              <a:t>Třída – savci (mammalia)</a:t>
            </a:r>
          </a:p>
          <a:p>
            <a:pPr>
              <a:buNone/>
            </a:pPr>
            <a:r>
              <a:rPr lang="cs-CZ" dirty="0" smtClean="0"/>
              <a:t>Řád – ptakořitní (monotremata)</a:t>
            </a:r>
          </a:p>
          <a:p>
            <a:pPr>
              <a:buNone/>
            </a:pPr>
            <a:r>
              <a:rPr lang="cs-CZ" dirty="0" smtClean="0"/>
              <a:t>Čeleď – ptakopyskovití (Ornithorhynchidae)</a:t>
            </a:r>
          </a:p>
          <a:p>
            <a:pPr>
              <a:buNone/>
            </a:pPr>
            <a:r>
              <a:rPr lang="cs-CZ" dirty="0" smtClean="0"/>
              <a:t>Rod – Ptakopysk (</a:t>
            </a:r>
            <a:r>
              <a:rPr lang="cs-CZ" i="1" dirty="0" smtClean="0"/>
              <a:t>Ornithorhynchus</a:t>
            </a:r>
            <a:r>
              <a:rPr lang="cs-CZ" dirty="0" smtClean="0"/>
              <a:t>)</a:t>
            </a:r>
          </a:p>
          <a:p>
            <a:pPr>
              <a:buNone/>
            </a:pPr>
            <a:r>
              <a:rPr lang="cs-CZ" dirty="0" smtClean="0"/>
              <a:t>Druh – Ptakopysk podivný      (Ornithorhynchus anatinus)</a:t>
            </a:r>
          </a:p>
          <a:p>
            <a:pPr>
              <a:buNone/>
            </a:pPr>
            <a:endParaRPr lang="cs-CZ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Rozmnožování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836712"/>
            <a:ext cx="8183880" cy="4827474"/>
          </a:xfrm>
        </p:spPr>
        <p:txBody>
          <a:bodyPr>
            <a:normAutofit lnSpcReduction="10000"/>
          </a:bodyPr>
          <a:lstStyle/>
          <a:p>
            <a:r>
              <a:rPr lang="cs-CZ" dirty="0" smtClean="0"/>
              <a:t>Nora s mláďaty je skryta za až 30 metrovým tunelem.</a:t>
            </a:r>
          </a:p>
          <a:p>
            <a:r>
              <a:rPr lang="cs-CZ" dirty="0" smtClean="0"/>
              <a:t>Nora je prostorná a vystlaná listy.</a:t>
            </a:r>
          </a:p>
          <a:p>
            <a:r>
              <a:rPr lang="cs-CZ" dirty="0" smtClean="0"/>
              <a:t>Období námluv je v říjnu.</a:t>
            </a:r>
          </a:p>
          <a:p>
            <a:r>
              <a:rPr lang="cs-CZ" dirty="0" smtClean="0"/>
              <a:t>Vejce mající necelé 2 cm, jsou obalena měkkou pružnou skořápkou.</a:t>
            </a:r>
          </a:p>
          <a:p>
            <a:r>
              <a:rPr lang="cs-CZ" dirty="0" smtClean="0"/>
              <a:t>Mláďata jsou 16 týdnů slepá.</a:t>
            </a:r>
          </a:p>
          <a:p>
            <a:r>
              <a:rPr lang="cs-CZ" dirty="0" smtClean="0"/>
              <a:t>Mléko Ptakopysků má vysoký podíl železa a málo laktózy.</a:t>
            </a:r>
          </a:p>
          <a:p>
            <a:r>
              <a:rPr lang="cs-CZ" dirty="0" smtClean="0"/>
              <a:t>Mláďata opouštějí noru asi po čtyřech měsících.</a:t>
            </a:r>
          </a:p>
          <a:p>
            <a:endParaRPr lang="cs-CZ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Japonský Pavoučí Krab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cs-CZ" dirty="0" smtClean="0"/>
              <a:t> </a:t>
            </a:r>
            <a:endParaRPr lang="cs-CZ" dirty="0"/>
          </a:p>
        </p:txBody>
      </p:sp>
      <p:pic>
        <p:nvPicPr>
          <p:cNvPr id="1026" name="Picture 2" descr="C:\Users\markéta\Desktop\917057__giant-spider-crab_p.jpg"/>
          <p:cNvPicPr>
            <a:picLocks noChangeAspect="1" noChangeArrowheads="1"/>
          </p:cNvPicPr>
          <p:nvPr/>
        </p:nvPicPr>
        <p:blipFill>
          <a:blip r:embed="rId2" cstate="print"/>
          <a:srcRect b="12281"/>
          <a:stretch>
            <a:fillRect/>
          </a:stretch>
        </p:blipFill>
        <p:spPr bwMode="auto">
          <a:xfrm>
            <a:off x="755576" y="980728"/>
            <a:ext cx="7593614" cy="41764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ástupný symbol pro obsah 3" descr="Riesenkrabb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03648" y="980728"/>
            <a:ext cx="6307962" cy="45259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ástupný symbol pro obsah 3" descr="15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771800" y="548680"/>
            <a:ext cx="3528392" cy="51212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" name="Zástupný symbol pro obsah 3" descr="45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835696" y="1412776"/>
            <a:ext cx="5486400" cy="24871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Žralok Šotek</a:t>
            </a:r>
            <a:endParaRPr lang="cs-CZ" dirty="0"/>
          </a:p>
        </p:txBody>
      </p:sp>
      <p:pic>
        <p:nvPicPr>
          <p:cNvPr id="4" name="Zástupný symbol pro obsah 3" descr="98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54996" y="764704"/>
            <a:ext cx="7434009" cy="41878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" name="Zástupný symbol pro obsah 3" descr="58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20556" y="908720"/>
            <a:ext cx="6302888" cy="41878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" name="Zástupný symbol pro obsah 3" descr="1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19250" y="1196752"/>
            <a:ext cx="5905500" cy="33242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3600" b="1" dirty="0"/>
              <a:t>Rajka </a:t>
            </a:r>
            <a:r>
              <a:rPr lang="cs-CZ" sz="3600" b="1" dirty="0" smtClean="0"/>
              <a:t>volavá</a:t>
            </a:r>
            <a:endParaRPr lang="cs-CZ" sz="36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23528" y="620688"/>
            <a:ext cx="5978624" cy="4114800"/>
          </a:xfrm>
          <a:prstGeom prst="rect">
            <a:avLst/>
          </a:prstGeom>
        </p:spPr>
        <p:txBody>
          <a:bodyPr/>
          <a:lstStyle/>
          <a:p>
            <a:r>
              <a:rPr lang="cs-CZ" dirty="0" smtClean="0"/>
              <a:t>JAK VYPADÁ?</a:t>
            </a:r>
          </a:p>
          <a:p>
            <a:pPr lvl="1"/>
            <a:r>
              <a:rPr lang="cs-CZ" dirty="0"/>
              <a:t>d</a:t>
            </a:r>
            <a:r>
              <a:rPr lang="cs-CZ" dirty="0" smtClean="0"/>
              <a:t>louhá okolo 30 cm</a:t>
            </a:r>
          </a:p>
          <a:p>
            <a:pPr lvl="1"/>
            <a:r>
              <a:rPr lang="cs-CZ" dirty="0"/>
              <a:t>č</a:t>
            </a:r>
            <a:r>
              <a:rPr lang="cs-CZ" dirty="0" smtClean="0"/>
              <a:t>ervenohnědé zbarvení</a:t>
            </a:r>
          </a:p>
          <a:p>
            <a:pPr lvl="2"/>
            <a:r>
              <a:rPr lang="cs-CZ" dirty="0"/>
              <a:t>s</a:t>
            </a:r>
            <a:r>
              <a:rPr lang="cs-CZ" dirty="0" smtClean="0"/>
              <a:t>amci mají horní část hlavy zbarvenou do žluta</a:t>
            </a:r>
          </a:p>
          <a:p>
            <a:pPr lvl="2"/>
            <a:endParaRPr lang="cs-CZ" dirty="0"/>
          </a:p>
          <a:p>
            <a:r>
              <a:rPr lang="cs-CZ" dirty="0" smtClean="0"/>
              <a:t>ZAJÍMAVOST</a:t>
            </a:r>
          </a:p>
          <a:p>
            <a:pPr lvl="1"/>
            <a:r>
              <a:rPr lang="cs-CZ" dirty="0" smtClean="0"/>
              <a:t>je </a:t>
            </a:r>
            <a:r>
              <a:rPr lang="cs-CZ" dirty="0"/>
              <a:t>na vlajce a státním znaku Nové Guiney</a:t>
            </a:r>
          </a:p>
          <a:p>
            <a:endParaRPr lang="cs-CZ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4BEE2-054B-4976-AD0F-CA17CB52F20E}" type="slidenum">
              <a:rPr lang="cs-CZ" smtClean="0"/>
              <a:pPr/>
              <a:t>3</a:t>
            </a:fld>
            <a:endParaRPr lang="cs-CZ"/>
          </a:p>
        </p:txBody>
      </p:sp>
      <p:pic>
        <p:nvPicPr>
          <p:cNvPr id="2050" name="Picture 2" descr="Raggiana Bird-of-Paradise wild 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908720"/>
            <a:ext cx="3168352" cy="422447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144120058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-468560" y="0"/>
            <a:ext cx="7200800" cy="1440160"/>
          </a:xfrm>
        </p:spPr>
        <p:txBody>
          <a:bodyPr>
            <a:noAutofit/>
          </a:bodyPr>
          <a:lstStyle/>
          <a:p>
            <a:pPr lvl="0"/>
            <a:r>
              <a:rPr lang="cs-CZ" sz="6600" dirty="0" smtClean="0">
                <a:latin typeface="Gunny Handwriting" pitchFamily="66" charset="0"/>
              </a:rPr>
              <a:t>Nártoun filipínský</a:t>
            </a:r>
            <a:endParaRPr lang="cs-CZ" sz="6600" dirty="0">
              <a:latin typeface="Gunny Handwriting" pitchFamily="66" charset="0"/>
            </a:endParaRPr>
          </a:p>
        </p:txBody>
      </p:sp>
      <p:pic>
        <p:nvPicPr>
          <p:cNvPr id="1028" name="Picture 4" descr="http://vtm.e15.cz/files/imagecache/dust_filerenderer_normal/upload/aktuality/n_rtoun_vol___ist_m_ultrazvukem_4f3a38bde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920" y="3573016"/>
            <a:ext cx="4946154" cy="2878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http://files.skolicka-filipinek.webnode.cz/200000231-f0663f15cb/nartoun-486x34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340768"/>
            <a:ext cx="4464496" cy="3196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Nadpis 1"/>
          <p:cNvSpPr txBox="1">
            <a:spLocks/>
          </p:cNvSpPr>
          <p:nvPr/>
        </p:nvSpPr>
        <p:spPr>
          <a:xfrm>
            <a:off x="2771800" y="1484784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2400" dirty="0" err="1" smtClean="0">
                <a:latin typeface="Calibri" pitchFamily="34" charset="0"/>
                <a:ea typeface="+mj-ea"/>
                <a:cs typeface="+mj-cs"/>
              </a:rPr>
              <a:t>Tarsius</a:t>
            </a:r>
            <a:r>
              <a:rPr lang="cs-CZ" sz="2400" dirty="0" smtClean="0">
                <a:latin typeface="Calibri" pitchFamily="34" charset="0"/>
                <a:ea typeface="+mj-ea"/>
                <a:cs typeface="+mj-cs"/>
              </a:rPr>
              <a:t> </a:t>
            </a:r>
            <a:r>
              <a:rPr lang="cs-CZ" sz="2400" dirty="0" err="1" smtClean="0">
                <a:latin typeface="Calibri" pitchFamily="34" charset="0"/>
                <a:ea typeface="+mj-ea"/>
                <a:cs typeface="+mj-cs"/>
              </a:rPr>
              <a:t>syrichta</a:t>
            </a:r>
            <a:endParaRPr kumimoji="0" lang="cs-CZ" sz="24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800" dirty="0" smtClean="0">
                <a:latin typeface="Gunny Handwriting" pitchFamily="66" charset="0"/>
              </a:rPr>
              <a:t>Stavba těla</a:t>
            </a:r>
            <a:endParaRPr lang="cs-CZ" sz="4800" dirty="0">
              <a:latin typeface="Gunny Handwriting" pitchFamily="66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02920" y="530352"/>
            <a:ext cx="4861168" cy="4187952"/>
          </a:xfrm>
        </p:spPr>
        <p:txBody>
          <a:bodyPr/>
          <a:lstStyle/>
          <a:p>
            <a:r>
              <a:rPr lang="cs-CZ" dirty="0" smtClean="0"/>
              <a:t>Jedni </a:t>
            </a:r>
            <a:r>
              <a:rPr lang="cs-CZ" dirty="0" smtClean="0"/>
              <a:t>z nejmenších primátů</a:t>
            </a:r>
          </a:p>
          <a:p>
            <a:r>
              <a:rPr lang="cs-CZ" dirty="0" smtClean="0"/>
              <a:t>Rozšíření </a:t>
            </a:r>
            <a:r>
              <a:rPr lang="cs-CZ" dirty="0" smtClean="0"/>
              <a:t>prstů – lepší pohyblivost po povrchu</a:t>
            </a:r>
          </a:p>
          <a:p>
            <a:r>
              <a:rPr lang="cs-CZ" dirty="0" smtClean="0"/>
              <a:t>Krom </a:t>
            </a:r>
            <a:r>
              <a:rPr lang="cs-CZ" dirty="0" smtClean="0"/>
              <a:t>ocasu tělo pokryto jemnou srstí</a:t>
            </a:r>
          </a:p>
          <a:p>
            <a:r>
              <a:rPr lang="cs-CZ" dirty="0" smtClean="0"/>
              <a:t>Velké </a:t>
            </a:r>
            <a:r>
              <a:rPr lang="cs-CZ" dirty="0" smtClean="0"/>
              <a:t>oči zabírající většinu hlavy</a:t>
            </a:r>
          </a:p>
          <a:p>
            <a:endParaRPr lang="cs-CZ" dirty="0"/>
          </a:p>
        </p:txBody>
      </p:sp>
      <p:pic>
        <p:nvPicPr>
          <p:cNvPr id="18434" name="Picture 2" descr="Image result for Nártoun filipínský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4221088"/>
            <a:ext cx="2847975" cy="1600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436" name="Picture 4" descr="https://terezahrazdirova.files.wordpress.com/2011/05/p104083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836712"/>
            <a:ext cx="3024336" cy="45308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5013176"/>
            <a:ext cx="8229600" cy="1143000"/>
          </a:xfrm>
        </p:spPr>
        <p:txBody>
          <a:bodyPr>
            <a:normAutofit/>
          </a:bodyPr>
          <a:lstStyle/>
          <a:p>
            <a:r>
              <a:rPr lang="cs-CZ" sz="4800" dirty="0" smtClean="0">
                <a:latin typeface="Gunny Handwriting" pitchFamily="66" charset="0"/>
              </a:rPr>
              <a:t>Potrava, Chování</a:t>
            </a:r>
            <a:endParaRPr lang="cs-CZ" sz="4800" dirty="0">
              <a:latin typeface="Gunny Handwriting" pitchFamily="66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404664"/>
            <a:ext cx="4176464" cy="5184576"/>
          </a:xfrm>
        </p:spPr>
        <p:txBody>
          <a:bodyPr>
            <a:normAutofit/>
          </a:bodyPr>
          <a:lstStyle/>
          <a:p>
            <a:pPr algn="ctr"/>
            <a:r>
              <a:rPr lang="cs-CZ" dirty="0" smtClean="0"/>
              <a:t>Lov hmyzu ve tmě </a:t>
            </a:r>
          </a:p>
          <a:p>
            <a:pPr algn="ctr"/>
            <a:r>
              <a:rPr lang="cs-CZ" dirty="0" smtClean="0"/>
              <a:t>Masožraví</a:t>
            </a:r>
          </a:p>
          <a:p>
            <a:pPr algn="ctr"/>
            <a:endParaRPr lang="cs-CZ" dirty="0" smtClean="0"/>
          </a:p>
          <a:p>
            <a:pPr algn="ctr"/>
            <a:r>
              <a:rPr lang="cs-CZ" dirty="0" smtClean="0"/>
              <a:t>Aktivní přes noc</a:t>
            </a:r>
          </a:p>
          <a:p>
            <a:pPr algn="ctr"/>
            <a:r>
              <a:rPr lang="cs-CZ" dirty="0" smtClean="0"/>
              <a:t>Ve dne spí</a:t>
            </a:r>
          </a:p>
          <a:p>
            <a:pPr algn="ctr"/>
            <a:r>
              <a:rPr lang="cs-CZ" dirty="0" smtClean="0"/>
              <a:t>Hlavní predátoři : Lidé, dravci, plazi …</a:t>
            </a:r>
          </a:p>
          <a:p>
            <a:pPr algn="ctr"/>
            <a:r>
              <a:rPr lang="cs-CZ" dirty="0" smtClean="0"/>
              <a:t>Zvuková a pachová komunikace</a:t>
            </a:r>
          </a:p>
          <a:p>
            <a:endParaRPr lang="cs-CZ" dirty="0"/>
          </a:p>
        </p:txBody>
      </p:sp>
      <p:pic>
        <p:nvPicPr>
          <p:cNvPr id="15362" name="Picture 2" descr="http://www.tarsiusproject.org/wp-content/uploads/v%C3%BDstava+3-male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548680"/>
            <a:ext cx="3597315" cy="52565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2" cstate="print"/>
          <a:srcRect l="40674" t="15375" r="24460" b="6251"/>
          <a:stretch>
            <a:fillRect/>
          </a:stretch>
        </p:blipFill>
        <p:spPr bwMode="auto">
          <a:xfrm>
            <a:off x="683568" y="476672"/>
            <a:ext cx="3744416" cy="47322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39552" y="5013176"/>
            <a:ext cx="8229600" cy="1143000"/>
          </a:xfrm>
        </p:spPr>
        <p:txBody>
          <a:bodyPr>
            <a:normAutofit/>
          </a:bodyPr>
          <a:lstStyle/>
          <a:p>
            <a:r>
              <a:rPr lang="cs-CZ" sz="4800" dirty="0" smtClean="0">
                <a:latin typeface="Gunny Handwriting" pitchFamily="66" charset="0"/>
              </a:rPr>
              <a:t>Systematika, Výskyt</a:t>
            </a:r>
            <a:endParaRPr lang="cs-CZ" sz="4800" dirty="0">
              <a:latin typeface="Gunny Handwriting" pitchFamily="66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932040" y="548680"/>
            <a:ext cx="3960440" cy="5328592"/>
          </a:xfrm>
        </p:spPr>
        <p:txBody>
          <a:bodyPr>
            <a:normAutofit/>
          </a:bodyPr>
          <a:lstStyle/>
          <a:p>
            <a:r>
              <a:rPr lang="cs-CZ" dirty="0" smtClean="0"/>
              <a:t>Samostatnou skupinou</a:t>
            </a:r>
          </a:p>
          <a:p>
            <a:r>
              <a:rPr lang="cs-CZ" dirty="0" smtClean="0"/>
              <a:t>Je rozlišováno 9 druhů nártounů</a:t>
            </a:r>
          </a:p>
          <a:p>
            <a:r>
              <a:rPr lang="cs-CZ" dirty="0" smtClean="0"/>
              <a:t>Čeleď Nártounovití</a:t>
            </a:r>
          </a:p>
          <a:p>
            <a:endParaRPr lang="cs-CZ" dirty="0" smtClean="0"/>
          </a:p>
          <a:p>
            <a:r>
              <a:rPr lang="cs-CZ" dirty="0" smtClean="0"/>
              <a:t>Největší výskyt na Filipínách</a:t>
            </a:r>
          </a:p>
          <a:p>
            <a:r>
              <a:rPr lang="cs-CZ" dirty="0" smtClean="0"/>
              <a:t>Nártouni filipínští žijí i jinde, než na Filipínách.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4941168"/>
            <a:ext cx="8229600" cy="1143000"/>
          </a:xfrm>
        </p:spPr>
        <p:txBody>
          <a:bodyPr>
            <a:normAutofit/>
          </a:bodyPr>
          <a:lstStyle/>
          <a:p>
            <a:r>
              <a:rPr lang="cs-CZ" sz="4800" dirty="0" smtClean="0">
                <a:latin typeface="Gunny Handwriting" pitchFamily="66" charset="0"/>
              </a:rPr>
              <a:t>Ochrana a Zajímavosti</a:t>
            </a:r>
            <a:endParaRPr lang="cs-CZ" sz="4800" dirty="0">
              <a:latin typeface="Gunny Handwriting" pitchFamily="66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332656"/>
            <a:ext cx="8229600" cy="4525963"/>
          </a:xfrm>
        </p:spPr>
        <p:txBody>
          <a:bodyPr/>
          <a:lstStyle/>
          <a:p>
            <a:r>
              <a:rPr lang="cs-CZ" dirty="0" smtClean="0"/>
              <a:t>Téměř ohrožený</a:t>
            </a:r>
          </a:p>
          <a:p>
            <a:endParaRPr lang="cs-CZ" dirty="0" smtClean="0"/>
          </a:p>
          <a:p>
            <a:r>
              <a:rPr lang="cs-CZ" dirty="0" smtClean="0"/>
              <a:t>Oči váží více než mozek</a:t>
            </a:r>
          </a:p>
          <a:p>
            <a:r>
              <a:rPr lang="cs-CZ" dirty="0" smtClean="0"/>
              <a:t>Může otáčet hlavou o 180° na každou stranu</a:t>
            </a:r>
          </a:p>
          <a:p>
            <a:r>
              <a:rPr lang="cs-CZ" dirty="0" smtClean="0"/>
              <a:t>Pomoc Nártounům z ČR</a:t>
            </a:r>
          </a:p>
          <a:p>
            <a:endParaRPr lang="cs-CZ" dirty="0"/>
          </a:p>
        </p:txBody>
      </p:sp>
      <p:sp>
        <p:nvSpPr>
          <p:cNvPr id="17410" name="AutoShape 2" descr="data:image/jpeg;base64,/9j/4AAQSkZJRgABAQAAAQABAAD/2wCEAAkGBxMTEhQUExMWFhUXGBoVFRcYFxcYGBcXGBYYFxcYFhcaHSggGhwlHRcVITEhJSkrLi4uFx8zODMsNygtLisBCgoKDg0OGhAQGy0mICQsLCwsLCwsLCwsLCwsLCwsLCwsLCwsLCwsLCwsLCwsLCwsLCwsLCwsLCwsLCwsLCwsLP/AABEIAPsAvAMBIgACEQEDEQH/xAAcAAACAwEBAQEAAAAAAAAAAAAFBgMEBwIBAAj/xAA9EAABAgQEAwcBBgQGAwEAAAABAhEAAwQhBRIxQQZRYRMiMnGBkaHBFEJSsdHwByMz8RVicoKS4RYkQ8L/xAAaAQADAQEBAQAAAAAAAAAAAAACAwQBAAUG/8QAKxEAAgIBBAEEAgIBBQAAAAAAAQIAAxEEEiExQQUTIlEUMnGRYRVSgbHw/9oADAMBAAIRAxEAPwCtIUBoI7mzSGVsLHy5+kUcPr87JUyZiWSpzZROhTyBtbnBZVKsWKC2h9ecfH2VMjYIglCDOhPVzixJmE6kxHw7halqMknwjMkndBLfBBB9IbqbhLrCzpbGzsXMHBgKVLiXsRBOqwlUvrFCYI82wMjYaZF/i/BhUUy0pHfT30eY1HqIypElUsuXCgx8iNPWNwIjO+NqBKZxUn74BI5G9x7H2j2/SdURmk9diNpbJxJJ9cO1pK4WCgJU8D8SbF/Qn2h+7QM/O8Zbg57SVPpfvFPayv8AXLDkeqXHpDrwpi8ubJlS1H+Zlygfiy8j5RnqOnO0ED9eP+Ox/XU6wQwtcRlUeV0+XLHeUByG59IX8RxwgdwMOZ1PkI8+ih7P1EWFZupe4mwTt6dSwRnl95L2zAapHX9Izkrs17F4MVGJKUcxd+peAVQsZioHf+8fQ6Olq02McylRgYMI4ZNyTbK1BTrsR+oEEJmJ5RlSASfvEH4TqYBhTEKAY2PteHTB+BaqpBmJKZUlbKSvVS0kPZr9PSKCBnJh7sCLU+pbxqctcb+33fWPMN4aqq1X/ryFK5k2QP8AVMLfEaCjgtFP4U5jzIu/NtIv4VXTJKwA7P7RH+eqvjaYhrc8CDcG4BqqBKVTas9+32eWV9mLOSXLKItZt+kGq9BKCklvhx0L9BeLuJ4iZy0qeyQU87kvm1to0C8WqEXSxcOygRZ9v3rG22b7dwlCKREPi5YyAAkk+1yQzvyB+IXDUkpSgqZILW0HO25h8o+FxVkzJilCWFKASLFVhvsBATiPhpdMMyXXK/Funov9Y2nV1bvaJ+UWbMnEcuEMQwlErs5KjLmmylzwEqWf9YJT6AiDMyReMNmIcW+LfEHsPxYoQEonVcsD7qOzmJ6lJUQQOjWgNZ6f+QwdWwYp68xl404eYCfKHRY5jYiGbgnF0z5ASs/zEBlP94fdV9D1BgLwfjqZ0ky13UgMQd0wtVRVRVOeWTldxyKTqkxJV7u00MfkvR+4Y/2zVaqWQRMlNnlupI0Cn8SCdgr82O0MmFYoJiErSO6oP+/mECTjqVAEHUOIjwLH/s81conuLJmyzyfxp97+sDpdZepKv4/8YrPM0mYkK1ED6jAwdIpI4llkaj3i9TcTSSLrA9YrYafUHDTODBVbgik3F4QOOMPHcnLByoCkrI1GYd0/8ofuIOPaaUkhH81baAskH/Mr9IyTiPiSdUlQWWSfuJ09TvC19P8AbuD1H+YS1nORFtU1UpaJg8SSCD5H9LQQw/EwiZMWgNfOjpm1A+R6QKSol0x1TLZST/tMeqUBHMo85hf/ABFcxWYhidzcxFOWdy8D1VhCiALDcwYwzAJ05lF0pOhVy5tqYU+yoZbgTiwEGzhmt8f9RepMAnLQVBBSkAm9n8hGicNYHTUrKyiZMH3lAW/0p2ghX1IWSWjz7/UwBiuJaz6mJlDEjaNy/hFjqfsKJMw3lqUkf6ScyfhUZdxTholLLCyu9F7gWoIzhiBYp662i/8AIPt+4kMguOJuGO4lTSZRmzVAJGnNR2AG5jKZvEaqueShIlyE2c6qJslPJzaB/EtbLmpKp6yR9wA/eDvl8tHiPhWgm1E2XMy5KeUcyQ/dJAJAH4i8c7hxkjEcqCsgnuP+H0ndy5tL8rXYQH4jYWtvYHf9YNq8Fwob21UzAvzbaAWKpQopQhsyi6rv1N4nZFC5M1sRgwalCKeWhrs5/wBSrmPJsvUbaR5RT3tFpck6tHzmq+R9xZ5555ijiH8OEVOZVMsS5ov2Z8Cx/lOqC/mIz3E8BqZEwy5shYUP8pII5gpBBEbhTzShQUnUQyysZSQDl+Y9v031GtqtlzYI+/MYj8cz80001dPOfQjuqHMQx1QTNRuQQ46QJxnEUTzmSnKoC/XlFfCq0sZbs90335RdZVvw3kR+MyWnqSFdmSx1S/P9iOp9eoEAlyk5kn8xA+omKBBmMD0Og6npHc+aDcC4vBtWvkRmARzGBONJy5lMHDhj+cD6jGVTLIFviBU+YgDN0cRGjEh+Fhs0CmlQcgRe0CECB/8ART7tENTW27qWGh6iOKdC13CbcyDF1FAd0k9f+o1nRTzNLgQHOU5dOpIbzj2cnKSDY6t13EX8Sw/J3gkgb20POB1eCpIXqbZvOHI4bGIO7zGvhmglqHbEZi7AHQdYa0TFHQQicL1JAWhzYv7wwoqSPxexjy9VRusO4yazOYwJVM/CY+/mfhMBE1xF86h7xUxHG1t2aZhv4r7QhdChnIrMcSLifEkLYM+RyT8MOcBsNxhcsEiyiGAGrHnyEVp03tFCWgZi+vKGjBMBRLDzAlaiLg6B/rHpVVLWgWUlxUInLqXWATmULNqBewaNY4dk1iWTUoQkMMssWIS1jYttp5F4V18NShNlrSwSlaVKTrYKBLfpD2qsVMnTJgsCbOH7oDAddoOzY2OIdRD/AClydOYqG4AVy6OW69IRuIcaVJWJgCVEqypB0y5e8benvDpVDOFDM7BiCLuRqQ2nxGWcSrKpzWLAkjz/ALRpUN8T1OMNUXH4Se/II6oU/wAEQ0YdxzSzO6ZmUnZYb50jJkpHL6fMfKlA7+h/WJLPTqWGBkfwYs1ibmkgjMCCDoQXHvHaVNGJUuITpKs0pakDkC/uND7QwU/H1QEgKTLUeZBB9hHk2+i2qfgwIizUR1FRdI3iUw5R0vKS6R6DaO0YetQdlK8gWghhGAmYtlrEtO+6o+ha1FGWMeWAi9VKKg50bKf1iUZkpbXLvzEHOJcDVSzQEnPLN0kjXmDAiuxDOS6UpB0yhm2hyWCwDb1OBlZEwMRt9DrGx8Dfw9o0y0Tie2zgKSVgMHHIaxicoF7Xhy4Y4lny5JkIWQAe6dwk7CBuJUZEwgnqbd/45J2SB6CK87hZB0aM1w3ieplKcTFK3IUSQfQxpeB8VJmISVjKSHBexPLoXERPTVd2Jj0Hscxex/hcmWtJAII9usZL/h5AmIJDEgH0/KNd4qxeZUHsJZyoP9RY1A5CKlHh8iQALO2quuhbeN09QoyFORDq058zN8JlLp1FcsEKZiSHAEGxU1ExPfmqYaMGd+TcocypN3CSDbXRxya4ihNoAFhAT43OYXAHMbaw73AxziUfjgdxNn0s093MpQfc2uQ1/WIDgsxVshY38QMPCkJS0sBwLkmx0s/5+sUBWtYJcg37qmL3srT4jt7eBN9pYFwQSqa0ynLE95X3v7Q90WFUk9GaTMez2Nx5iAo74DpIcOUvmYG7g6iO8BaXMWOSS2xbWFPWHOT3EvpgeRPMRo0SiUlZCn7o+dtrGDVF/RCjYKA1D7WBPo8JK68ieqYVWGhJ3U+qtBopuphuwbiHtZCRYpJJOY7Pb168oKiravJnBAg2zjGJ6uzGVRSlL5h1b8unSM2xuhmJnK7RCkue6ohgQLAuLDyh6q5SQyQohKikqU5bxZi3TX3hlmLkTkFKihQ5FjEuq1x07gBcjzF2NtOJigQUsHcROEIULa/vaHTFeBHOamVZ3yG49DChW0CpSyiaClQLXDexi2m9Llys5WBkEqlXqA4Gz/SJUqSNZV/OOWmJDpLt6H3iwJy2D5SW1094aSfEITSB2ZszD0gZWYUk3SQY8k1AMUccrQhBbU2EfMVK+4KJIBnEV+IMTWVBBJKUvlETcIT5UmrSKlAMqcky1FQ8GewUIiwOiM1edd0p06wV4gw4TZdvEnSPdGoSlhUP7jSQPjFfHMGVS1MyQVOEnun8Sfun2iTh6WFTkINnLk8xyEe1dSqckJmF5kpOVKtykbHygOZ/hZwpJ+It/cEQwcTS8S7NCGSAG0DA51bC+3WIuHsZlhK5UxJDglOrZ/wg8tDAIViylJWHCkslXIbiDGCKT3QA6QdW+sSg4laHPUa8PnJlozrABHeIcct4HJ4ypFLylNRMA8RlIKkp6vyvq0S19EmopVpe5WhyPwZw7+gA9Yr0MwUSnp0Mrwk5svd0N2LmDV0rwG8w8M+dstTlS1DNTzRMkrJG6Vy1AeFSdjvBEApy7qA29X9WgFxKvIqVUy0ZM6ky5w/EksEKI/EDvyMMHag5irXLoQx5gxj7WOU6mpkD5dwRWrlpzqWcqUh5qi5sLBIHMlh6tHOHYtXVI/8ATpZEqQlxnmd5VhqoAhn5B4HY1IJqJMtR7i1GYrqEh0+d/wAukTqXOkTUmWwSC7ZXBswu9m8jHC5ayFPmc6Fv1nEnGpi5pkTpAlznLLReWsgtuHD33IMeVAupOZjcJ/yv4g/J4O9qqauXNmWMrvE6MNGPVRIt/eAGM1DLcJBH3jrq2vrBMwcbhAAIPMppw7OhSFG/x69Iu8P4Z9nTlVMCmuC1mtlSQL8i/J4t4TKUZYNwdQWsQSNH/doIVGYpCkZjZiBofnb6QsNgERb8nMXOLlkoCTqS1n05sb6AQrhCkh0rPoY1jhvhaRUylTJqSoZiEO9gBf5ivif8PqdJdOZIPImFW6haRuYcSV7BmZtTYpUpbLOWB5xNXV8+awmLEwDciHSXwLI/Gr3iU8DyBuojzhP+o17d4zj+Jm8eJmyVqSbaP4SfyMF5VaGvlB9ofaThGlCh3H87w3SuF6YpDyUGzXSP0hmn1yajOwdTRbMzQloX8flTFzUgA5TYQ0KkNEeS8eZTd7bbopW2yKkw8S0BI5Xj5UiLWeOsrwk2MTkwCcxQx7Csp7RPrCvicnKoKaxjU5tOCCDoYzviqiXJUQzoNx0j2fT9TvOwnmORsjEN8JtNkFCg4Sot08oOFGQBI01/vCjwViyJSZiVa6pHO0MlBVZ1Eq1PwIM1uL2+o2liG/xCuF1apRZnGhSdCORPI7cmg/KElV8sxJ18GcBuSgQ48xAKtASEzJZcgXYO/wC3izhuLgM3S1r3v9YYQD+wzLUPPBhLFcEkTUArnLzAhSUMlKSxB7wuW31i3RUvcUFOoq1OU7aRSxCpfKpTEKIYMXA5B9ukS1HFszOky0dxIZXRrCHhkUdTtrHqcY5h1JNMoTitK0JZCkO6SkjxNZiCRfnFKWQgNkXM5EqsfZIJPrFysrJcxd1WXcsG10G+xihiE3IGCkgaJdRc+wgbcNjiEF25zPp9Wtfd8A2SEsBbW+p6mKlTSMgEuXHPxHQOfWIsPJmzUoJACiBmYqGt2HpDHWUtHLVkmTVTZ6g8sJOUBrPlGid3NoFRkZME/wCJTwxSlJRLQklywZOpGr8h3TeJcUpDJUzlMwjMU/dY2YEanWLVJRU9LLKk1KhMW7m3dOrHnfeBkuZNqyhKUqVl7ilHdLu5J0u9ukZjAwOYBXzH3g+lEumQB951tyzGw9mi5ikh0tFCgqQkJQVArAYgaAAWPTaCIngiBsQWVlGkDKc8xWny2MTSkEiL1fKBuIgpLR87VSarTU/Ri+pAmWUkGGSlqRlEUV02YRTYptDFFmiclRkGd1MswLHO1HZzTlmDQ84vTFEFjrC7xDhSkntUBmuW/OL+CY0J4yrtMGh/EI9C6pbU91B/MYwDDIlxUwx6ipIiWYiIFNEIwYnEnTVGBXExSuSoL1bu+cW5s5KQSYVsRrDMVmOg0EVaWkl9w8Q0TJlDC6bKwZydYZUkynIBZgLaB+ZgdhWHqWQq4eyRBuYFEsSAcu+hIPtHsbsnJlQHHEK4JUZkgKAWCOun6RxiPDq3KqclBF2Ll9/L1EeUNUqXZCEEk2uQc3kNYYTiSkoCpqE5wLhAJIBO8CBnmN/mJsmoqf8A6pBbzdx19oIysWYFHZlzqXbbWCiMTKlf0gzsVEMOerXi/OwqVOAYBEzb8J2ZjpoYIBvEarAdwTSSlLHiy8gm5/SAuMYSoLGeeoA7E7c/3vDrQ4JMQe+tEttLuSHew8j8xWrsMlTp2TObpYuUAqPMO9j0/wC40KTOdweoHw3vTpZDCXLBYg2U7XA94vVdMudOdMtaQQEmYJavCH0LX3945qaUUykosSSezAG7kOfIQzJkVU2WHXKSG3UTbqAIxq/EZU+BFulweUKlBmqQZUvN/UcFSnDEoO7Q1y8VpD/L7UB+QyjqIT8RwyWgk1NcTyTJlhJ8jMWT+UU5hoVypqZHaGakZ0KK85UpOiTbQgm0YCV4GJzBT9x1ocWlqqVSxT9mMgOzk2vbZiIPHJo7esZfNxhApTPSsmemWAEjRQcAPuCCYAUf8R6hBGdGYdHEMrIIyRIrVAabVNpk/iiv9lILgvGdUv8AEyVM/qJUjzH1EFpXHVGz9q3m8Ju01Vh5HMXsU+ZoEklrx8qWIVqLjGQod2cn/lE0zFSoumZb0gXrrwATBKD7izNCFAg7wgYth6pMx0lhqk/SG/OYq19MJiSkx4+ltNTc9HuKVsHmR4NignovZY8Q+sXlgAOdIREzF008Fuh6iCddiZmBhZO8VWaPLgp+ph+3k/4nGK12c2LJGkc4Nh5mKzK8I+Yo06QpQfwj5hrw+aFMEpsNYqZWVQlf9wyMcLCVHTJLAi3LpBMUCCMqERNheALWoKdkak9OkMK5aZQ7gAsHVuR5xVXSVGI9SFGBAX2CXIGYsZmodXh9TuIC1dYvN3Emzuprnyb93gviEwKmKB0IBbU3tYH+0VZMgJUyTYC7i6Ty5h316wRH1CzKCZzW8Ic3YizOD538oN0VZlTmzZiDrztfblFGXL7oQHAHiUb6i+WzPp6tEWCqVm7Mt95SVbKBcpA5d3aNUTiY11ck1CEqCykpvYC+xufWKcyUgD+ZMUtuYAHv+9IK4UlOU5NCPD6MR6EQoYiksoqPNgOT9f2IMgZmDmCeJ8T7SdLWgsE90X0EMOGU8lctJVWLTbvISkezmEiplJmEhL2/UiJDkkjvF1EMhO59OQhFnceGwO4wV+JYTJnZTK7eZzmqK79E+EQAraISq0z5UvJTzCnIkaJcB0+4V7wCGDEJQr7xL2319j0POHRClIQgLLqKRbYdQOYeMZvAig4PJhrg/D5Sis5WFwx6l4MVWAyCfAn2EDsFmoQkJSRB6VLKhHiX22u5VR1ILWJYmL6+HqcKugewitVcNUqj4B7QxzqaKs2U0SPqLahzBVoszeEKfZLRz/4qkaLUP9xhiZo5eE/mXk8GFkmLBlkRypxF2oqEmAeNYkEJYHvGK61Z2wBF4JOBBGPT0rWABcamIsLoDPWEiyR4j9IqyJJWphdRh7wmiTIl3LE6x7irsTEsVdoliiwCSgeF4L4bRSx3sttAOcCf8RfupsDZ44q8UASggvlLexvBVWKepq8x0qq4JQO8LC2lzt6QBmYrNmAAICUqLDM7KvfK3wIA1NaZh6pUAg9XAJIa9vzgnTSlryzHDpFt73Ay+8U7swuBLqZHeaWHDgKUTtbM52bQCI62W6bAgZvDzAuFDreLEsKCbXLMQBY3yv7B4EYnPmOhAVmUe6LXLkknoGcPGGEJbpJa1gui5sFai5YsDofm7xbNClJQA6cpHdBGjFLx73JSMpVpuD4la90fXpFujIVlLsQLfic2a+v/AHGiYYRwlkkbABm0BJYe8IvFNGZc9cslk/jYOyr7a/oIeaZpiHZtP35ODCV/FOs7MoUkd8pABtp5RrA4ggxI4hqPsyUolTHmK1a7DneIOH0rXMUVEqWQLm/71gXR08yfPH3jqXtawPTeHijokS0d1ZD3CrG2h6F2hbsFG3zMBJkdNJIsQ1mJIYm9yz83gniaFKQkSUuoBgS1hFWej+QVhZtlANv22sUcJrpilkhVhz6QNdZYZM4mU6v7XIIWsKHWCFBx3Nl2JB6EQ1Uk8TElC++kjvBrenKM+4pwMSpygh8puny5RprUGCRnuNcrj5/GlvIwVoeIpUxu8IyKbIU0VllaC94ku9NquMAoJ+gpWUhwXePlUkYrg3GE2SoOSU9Ye6TjpCkgkj3iF/S3r/WcE+oNrKjIH1J0hVmzSsurWLNHOXMd3JSAwAzO5Dul39ouUmE5iVK5lvfpFqVrp1y3c0AIMmWMCyoDs6z8RfZSi6y/SO6el2SIZcJ4dKrrtEzWWXHCRRdm6i/9nUUkgWF+UBpla5IaxOj6GNYrcNQadctIZ0kO3SMXTIInFCuf5dIuqoNS4McnAjdwvTh1EpCkqUEvZwW187wzolmWnKi6eRPet18vyhWopqhKQA1i/te43gonFkkFt2GjNfvaxSGxGiXMSrkS5JVvlVrYg5eUDsKdSc+V1WSCdQNSrpADievJZAvmUlN9dR3Q+m0HqikEpCE5mBR3gCXf667xhPEIdyqa0meAVAAO/wDx1vc6wxYbNNnILb2cOWCvQfkYVVyxkUVAFWgF3ewDHU2iXCMSJVkNy2TcXdxAhsTSI705CEghyGSC2zhn+R7wgfxOrUrmhAIJQAC2oPlzh8pZwykch7teEbhemTUVdROWm4zEA3GboPSGhsmCEJ4i9w1IUlQmCxJyud7M3R77bQyqkZQSA5SG7vhzHYEb6+0XOHOGkdmZ0+amSp/AT3gMxPOzvpeGaTQUOTswtalEP3WPqzRMwLE8j+4ewgcCKtXPQKVWc3XZIPQbN1eAVBTZQADdWv6CLtdRqXMAuESioJDEE31Y7m8dU0jPMCfA2rXOn794ePioEVjmGcEkFIKi7Nrygzh2HpnJzrS9yA/nFFE9kEWYBh/31g5S1OSWlPT84TfciD5GLtOBKdVw1II8AhWxfgtKvClocV17axVnV4VHkfmgPwYgMczM6rgRewgavgecCweNOmTlPHJWeUVD1Cxv0jM5mf4DRhcxzoNmLnmx2Ihyw/C1TCwDJj3BMPTKFy3S14uzsdA7stMFYFc7rDgDxOcZPMN0uHy5YGjiOavHkSwwLmFSoxCYvUtE1PgsxQzZS3MwP5mPjUsDd4Enq+Ipi7JDQk1MhSZ6lKtd/eHAoRK8TEwFxSZnWVAP3ben0h1ItzueNRSOTLk2YEyUXLalmDHd3ipV10tPeDuoB+RGnpFYVuaWlJuSdNm8or1Eh2KtPy9IfmOk1KUqqJZJcZgbnQi+Z/X4gljGJlU0oTcC59Swc/MLlTNysEuGL6egFvKI6auJOYkZlXUfyHlaD8TgYyqU5QMxVYZ21Ktkv0j5FKpU7MjWzxTwqYTfUi7dSfq8GZMwpPLfW+rn0gBzGZhDHcRMiSpvEbJu+tjEfBuGyihioomLdSlC6jySkbQBxGoM+cALge3X4eCWHVXZTULSq4OvJ4ImNqHcL4thdMhK0mnrJ2YFKsoLkHViRb0gdglTKl5pcrDFSwoZQuonXHW6ifaDOOY5TLS0ysmoBDkIUEE+rPCrR1GHJUVIRPmHZc2atV+d7DWCG0DiczE9/wDcZMWWtlIzAsyQUnukMO6+pBf4iNFJkkZmHdZrb7ekQd2cEMrupZTDci14MLZUtMvy9hAjAEQ7HPMGYPSmatJJJCgCeQY8oaJ0hKRFOWkS0smIJkxRsI8XWXe42wCQ2NuMqV9oEmZyEGzIJ1iWXh4O0Ip0bngiDmU8MkZtYLJoOkd0lNk2gxKZo9nSaMIvMYsV5WAd7vOekezcCQNoP19YhGpHq0JmL8UAEgEQT6VCZntsx5hLDMPkIm5lsw0B5xfx/iyQhJSjvFtBeM4mVU6eqzgGHThvhqWkZ13PWH0VLUMCNG1IpfYJ9QrOQUh7CJ6nClpS/LXyjTOylgMIoVlAhaVJdgoM8DYGY8GCbCTMgQplsWty5c4sdgqYoBG415B4tY3hqqdZBY8jzH5PFekqWFrk2bVufxAR6nMgxKgEoEhyQAT5xWw6kTlBPmW20NveC2Nzf5b8xccusD8OqAEgsS7h9egtBhiRMI5hegAS+Ww3fXSIcRxA6DU2Hl+kdSpjkZbkbfh6ddYHV8xKVFR8m5mNAxCEv4bLISog9Co7fvnC3jONEKKZa8xvcaADdt94K8P4dMxCoTKK8iPw6W8t9IcKv+EZXMUUT0gBISAUnryMGieY1n+OBMywykKlFa3JN31e2j+Tloc8Nw8GUVBJLEKysXU5aw+gilPwNcicqQvxpOiS7PfOOYb2eNC4MEtKVFTZ3GQK1yhOoBgbGiW+K57lbh/AZ5GZcvsknZXiy7OBpBtchMsMm55wRmzVKjyTJvcRBaXY7UkjOzQMKdSjBaioRuIICkG0dANFFGjCcnudiVZ2G8oqfZikwZTO5x8ZAVcRb7YmYg9MvnEolGLyZO0elLRu3E0DExKbjc6cTYserc9mMVpNIHJLk9YJU1MNNNG1+keqlsSOVo8WzXNj48Q2t+p5RVAQXyuYJniGZo1oHy6RStBBCmwJR1tCFa1+BmKwTPf8eUY6l4yuCX+DoSm8UzMlSzFI0t/3GCoytXI+0gBaTbQ9YV66gmSSbMACQYbl4yB4QIrYni2aWbDl5xXXSyD5HMcq7Yg4hPVldi0c4ViACVAskuw+kHjhUxUtS0iwuU7N0hXqKR1EgsfiGgjGJoOTDKqsS0rU91MEnRrXgVT1spRup9ucUvsi1KAmGzt5dWg6ngScwMtSVA3G0YzIvDGEWx3KyK8y6hM2UbIboFDUxrvBfF6KwgSv6gS60k2SHZz6sIymqwSfJlqzyi26tQB1I0ES8OT51BM7eUXdJQtB3QWLvsQQL/rBVuD5hhuMCPuPUVRLrhUrEsoQsFSQu6kZbC41e7aQRoMYXWzlDIEJR3kLIJJIbu2tCombW1Y7XIUy1KfMpQ0e4ST0e7QxcHSewzXOVROqyRrZhvt3o5nA74EKw7UJ8x4RLeO2AgWMTGxixKrwYJXTxPNwZcUthEEycD5x6VA6RVmWMHuEMCdzSWixRVBGsRImRFNUxgwZuYdKgbxWVOEDUVccrmuY0uJ0VqTCmO1+n1iwjB0g3vHKsVlg3UPj9mBtXxYhNt/3tEI01K9wxWBD6kJSLARx2ijYQpniZSjZME8PxjdTCCOqqQ4hblEPjDFqFy0RDh6XuHMVJnEw0Ec/+SBoxtdV9xRslTEqBEvQQLxWnzS2T6RPieJdpaOZZHZlzpEn5oLY8TPcM94ExhGcyZjA6Nzhtx/giRPlqKAEKIJSUgeLX5MY0uryVqFCzLEbjheMpMoOdotLovJ8zm4ORMjp8NM2WpJGWdJUUqHMaRpHAkpMynQ+ocEdRYwm41PFPiXaJ/pz/GP8zMfoYY+Hq0SKhaD4V99Pm31F/SCAR8NKbB7lW6Xv4nSkyqBbMFTFIlj1U5+En3jKp1ERKKCXLPY6WuAfp0jQP4pYoFpppYYgqUtXonKH9z7QkmapKVCzEWLbE6voGv7Rpxn4waVwsb+EcRXVCXTmWUlCHmXDHKGDbgG0HKnBFAm5it/C2n/qzDrlTLfq5Uf/AMw7zlCJ79Mty5aLuYscRIOGzBpHSe0TtDZlHKOFyEmJV0IH6tFcxdlYioaxYOJAjrFiqw4HSBU3Cm5wtqdQp4OYQzLIrrxdlzn1gTTyGLGCslIaLdObcfKbI5haIhVRJUwLmG8GxbM3ESqClJJKndizu3rcR5VSU5vq35vBVExI3A8+W8C6o9otkXvCNjv+xwIeCYTpKRAD2i26GibB8HJAzOYLjAwTpDBSuMgRZxFCrm/hECl4ioaiNJm4GhIuBChiuGoK8oGsSvUB+wg8QfQ1IWWGsHBhMwpsmB44dXKIWl7axonDkxMxHWF/ibm4MFseJheL0S01QSQR/eHrDqaYUAB4n4xwwCoSpoYOFpiFADcRbZp/dQL9Rh5TMReKMLmdmVkHukKf1b6iJKisJlyJuhygH0cRo/G1Ck0NQW0lqV7X+kZSo/8AqoP4T8PDaqTUmzMo0pypBlbGatU1aStwEgJNn/esSyV9wpBKm0cc7kv9IilDtSovqokb7nbyaPEqUnugEvp+/SCUYXEMDAmhcEVIk04TupRUfyHwIapdYFQupwcoQnUHKH82v8x9KWtBjz/y7UfDjiRMeYylURKntA6ViHOPlVYMUCxW6mAwnImAmOpqAYHoU0dTKi0UJYAOY3EH1vdVaO5NSWiKatzeIkqA0jPdBPEDPMtzp8QCIzNiRJh6jMaJnlPMdwS2n/cHMGkJYqNmPwxI/IwsSj3ovpnqGiiN/UafnHlW3NkRTsY70+JpAsdNf+Ob9RF+lxZJBIVpr/xzfrGcpnqGijq/rzjuVPUNFEXfXeMGpYdRYMfq/Gk+F76DzbT984DYRKExedRZzYdQAW+RC4qer8RtcefP4EXsKnKBYEhzC21BbubniaSiiSUZS3KAMpBp5pYultOpLR7S1K7d4wL4inqcHMX0ilbQccQBL2PATCCTy+fr0gRgQMuqAeynb/awJ+YGyqhRIdR1/LSOKSer7VL7x1ePQUDErx8JpnE/ew6p6yV/lGUzJOSiL3OQNZ7rISkeYzA2jR+NJyhhk4gkHuX85iXjMMQnqTTyWUR3m12d2g27h6b9TOTQlAATMGZITmAG6ms/O/5wVwWgzTqd9VqACWdwD3iTtoYGUKiSH6fDNDFwdPUqsSkqJCQphy7p0hB5jH4UzTpksKipNw9MToMezDDjWp7EhAg2ZQARRnyGMF5xgVVmFGpPAjAJGJvOIps7YXjhRjxMKsrxxObiczFxAVARZIitVi0FVWJyyIKvFtBLRTkxZSYZZwJrT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 dirty="0"/>
          </a:p>
        </p:txBody>
      </p:sp>
      <p:sp>
        <p:nvSpPr>
          <p:cNvPr id="17412" name="AutoShape 4" descr="data:image/jpeg;base64,/9j/4AAQSkZJRgABAQAAAQABAAD/2wCEAAkGBxMTEhQUExMWFhUXGBoVFRcYFxcYGBcXGBYYFxcYFhcaHSggGhwlHRcVITEhJSkrLi4uFx8zODMsNygtLisBCgoKDg0OGhAQGy0mICQsLCwsLCwsLCwsLCwsLCwsLCwsLCwsLCwsLCwsLCwsLCwsLCwsLCwsLCwsLCwsLCwsLP/AABEIAPsAvAMBIgACEQEDEQH/xAAcAAACAwEBAQEAAAAAAAAAAAAFBgMEBwIBAAj/xAA9EAABAgQEAwcBBgQGAwEAAAABAhEAAwQhBRIxQQZRYRMiMnGBkaHBFEJSsdHwByMz8RVicoKS4RYkQ8L/xAAaAQADAQEBAQAAAAAAAAAAAAACAwQBAAUG/8QAKxEAAgIBBAEEAgIBBQAAAAAAAQIAAxEEEiExQQUTIlEUMnGRYRVSgbHw/9oADAMBAAIRAxEAPwCtIUBoI7mzSGVsLHy5+kUcPr87JUyZiWSpzZROhTyBtbnBZVKsWKC2h9ecfH2VMjYIglCDOhPVzixJmE6kxHw7halqMknwjMkndBLfBBB9IbqbhLrCzpbGzsXMHBgKVLiXsRBOqwlUvrFCYI82wMjYaZF/i/BhUUy0pHfT30eY1HqIypElUsuXCgx8iNPWNwIjO+NqBKZxUn74BI5G9x7H2j2/SdURmk9diNpbJxJJ9cO1pK4WCgJU8D8SbF/Qn2h+7QM/O8Zbg57SVPpfvFPayv8AXLDkeqXHpDrwpi8ubJlS1H+Zlygfiy8j5RnqOnO0ED9eP+Ox/XU6wQwtcRlUeV0+XLHeUByG59IX8RxwgdwMOZ1PkI8+ih7P1EWFZupe4mwTt6dSwRnl95L2zAapHX9Izkrs17F4MVGJKUcxd+peAVQsZioHf+8fQ6Olq02McylRgYMI4ZNyTbK1BTrsR+oEEJmJ5RlSASfvEH4TqYBhTEKAY2PteHTB+BaqpBmJKZUlbKSvVS0kPZr9PSKCBnJh7sCLU+pbxqctcb+33fWPMN4aqq1X/ryFK5k2QP8AVMLfEaCjgtFP4U5jzIu/NtIv4VXTJKwA7P7RH+eqvjaYhrc8CDcG4BqqBKVTas9+32eWV9mLOSXLKItZt+kGq9BKCklvhx0L9BeLuJ4iZy0qeyQU87kvm1to0C8WqEXSxcOygRZ9v3rG22b7dwlCKREPi5YyAAkk+1yQzvyB+IXDUkpSgqZILW0HO25h8o+FxVkzJilCWFKASLFVhvsBATiPhpdMMyXXK/Funov9Y2nV1bvaJ+UWbMnEcuEMQwlErs5KjLmmylzwEqWf9YJT6AiDMyReMNmIcW+LfEHsPxYoQEonVcsD7qOzmJ6lJUQQOjWgNZ6f+QwdWwYp68xl404eYCfKHRY5jYiGbgnF0z5ASs/zEBlP94fdV9D1BgLwfjqZ0ky13UgMQd0wtVRVRVOeWTldxyKTqkxJV7u00MfkvR+4Y/2zVaqWQRMlNnlupI0Cn8SCdgr82O0MmFYoJiErSO6oP+/mECTjqVAEHUOIjwLH/s81conuLJmyzyfxp97+sDpdZepKv4/8YrPM0mYkK1ED6jAwdIpI4llkaj3i9TcTSSLrA9YrYafUHDTODBVbgik3F4QOOMPHcnLByoCkrI1GYd0/8ofuIOPaaUkhH81baAskH/Mr9IyTiPiSdUlQWWSfuJ09TvC19P8AbuD1H+YS1nORFtU1UpaJg8SSCD5H9LQQw/EwiZMWgNfOjpm1A+R6QKSol0x1TLZST/tMeqUBHMo85hf/ABFcxWYhidzcxFOWdy8D1VhCiALDcwYwzAJ05lF0pOhVy5tqYU+yoZbgTiwEGzhmt8f9RepMAnLQVBBSkAm9n8hGicNYHTUrKyiZMH3lAW/0p2ghX1IWSWjz7/UwBiuJaz6mJlDEjaNy/hFjqfsKJMw3lqUkf6ScyfhUZdxTholLLCyu9F7gWoIzhiBYp662i/8AIPt+4kMguOJuGO4lTSZRmzVAJGnNR2AG5jKZvEaqueShIlyE2c6qJslPJzaB/EtbLmpKp6yR9wA/eDvl8tHiPhWgm1E2XMy5KeUcyQ/dJAJAH4i8c7hxkjEcqCsgnuP+H0ndy5tL8rXYQH4jYWtvYHf9YNq8Fwob21UzAvzbaAWKpQopQhsyi6rv1N4nZFC5M1sRgwalCKeWhrs5/wBSrmPJsvUbaR5RT3tFpck6tHzmq+R9xZ5555ijiH8OEVOZVMsS5ov2Z8Cx/lOqC/mIz3E8BqZEwy5shYUP8pII5gpBBEbhTzShQUnUQyysZSQDl+Y9v031GtqtlzYI+/MYj8cz80001dPOfQjuqHMQx1QTNRuQQ46QJxnEUTzmSnKoC/XlFfCq0sZbs90335RdZVvw3kR+MyWnqSFdmSx1S/P9iOp9eoEAlyk5kn8xA+omKBBmMD0Og6npHc+aDcC4vBtWvkRmARzGBONJy5lMHDhj+cD6jGVTLIFviBU+YgDN0cRGjEh+Fhs0CmlQcgRe0CECB/8ART7tENTW27qWGh6iOKdC13CbcyDF1FAd0k9f+o1nRTzNLgQHOU5dOpIbzj2cnKSDY6t13EX8Sw/J3gkgb20POB1eCpIXqbZvOHI4bGIO7zGvhmglqHbEZi7AHQdYa0TFHQQicL1JAWhzYv7wwoqSPxexjy9VRusO4yazOYwJVM/CY+/mfhMBE1xF86h7xUxHG1t2aZhv4r7QhdChnIrMcSLifEkLYM+RyT8MOcBsNxhcsEiyiGAGrHnyEVp03tFCWgZi+vKGjBMBRLDzAlaiLg6B/rHpVVLWgWUlxUInLqXWATmULNqBewaNY4dk1iWTUoQkMMssWIS1jYttp5F4V18NShNlrSwSlaVKTrYKBLfpD2qsVMnTJgsCbOH7oDAddoOzY2OIdRD/AClydOYqG4AVy6OW69IRuIcaVJWJgCVEqypB0y5e8benvDpVDOFDM7BiCLuRqQ2nxGWcSrKpzWLAkjz/ALRpUN8T1OMNUXH4Se/II6oU/wAEQ0YdxzSzO6ZmUnZYb50jJkpHL6fMfKlA7+h/WJLPTqWGBkfwYs1ibmkgjMCCDoQXHvHaVNGJUuITpKs0pakDkC/uND7QwU/H1QEgKTLUeZBB9hHk2+i2qfgwIizUR1FRdI3iUw5R0vKS6R6DaO0YetQdlK8gWghhGAmYtlrEtO+6o+ha1FGWMeWAi9VKKg50bKf1iUZkpbXLvzEHOJcDVSzQEnPLN0kjXmDAiuxDOS6UpB0yhm2hyWCwDb1OBlZEwMRt9DrGx8Dfw9o0y0Tie2zgKSVgMHHIaxicoF7Xhy4Y4lny5JkIWQAe6dwk7CBuJUZEwgnqbd/45J2SB6CK87hZB0aM1w3ieplKcTFK3IUSQfQxpeB8VJmISVjKSHBexPLoXERPTVd2Jj0Hscxex/hcmWtJAII9usZL/h5AmIJDEgH0/KNd4qxeZUHsJZyoP9RY1A5CKlHh8iQALO2quuhbeN09QoyFORDq058zN8JlLp1FcsEKZiSHAEGxU1ExPfmqYaMGd+TcocypN3CSDbXRxya4ihNoAFhAT43OYXAHMbaw73AxziUfjgdxNn0s093MpQfc2uQ1/WIDgsxVshY38QMPCkJS0sBwLkmx0s/5+sUBWtYJcg37qmL3srT4jt7eBN9pYFwQSqa0ynLE95X3v7Q90WFUk9GaTMez2Nx5iAo74DpIcOUvmYG7g6iO8BaXMWOSS2xbWFPWHOT3EvpgeRPMRo0SiUlZCn7o+dtrGDVF/RCjYKA1D7WBPo8JK68ieqYVWGhJ3U+qtBopuphuwbiHtZCRYpJJOY7Pb168oKiravJnBAg2zjGJ6uzGVRSlL5h1b8unSM2xuhmJnK7RCkue6ohgQLAuLDyh6q5SQyQohKikqU5bxZi3TX3hlmLkTkFKihQ5FjEuq1x07gBcjzF2NtOJigQUsHcROEIULa/vaHTFeBHOamVZ3yG49DChW0CpSyiaClQLXDexi2m9Llys5WBkEqlXqA4Gz/SJUqSNZV/OOWmJDpLt6H3iwJy2D5SW1094aSfEITSB2ZszD0gZWYUk3SQY8k1AMUccrQhBbU2EfMVK+4KJIBnEV+IMTWVBBJKUvlETcIT5UmrSKlAMqcky1FQ8GewUIiwOiM1edd0p06wV4gw4TZdvEnSPdGoSlhUP7jSQPjFfHMGVS1MyQVOEnun8Sfun2iTh6WFTkINnLk8xyEe1dSqckJmF5kpOVKtykbHygOZ/hZwpJ+It/cEQwcTS8S7NCGSAG0DA51bC+3WIuHsZlhK5UxJDglOrZ/wg8tDAIViylJWHCkslXIbiDGCKT3QA6QdW+sSg4laHPUa8PnJlozrABHeIcct4HJ4ypFLylNRMA8RlIKkp6vyvq0S19EmopVpe5WhyPwZw7+gA9Yr0MwUSnp0Mrwk5svd0N2LmDV0rwG8w8M+dstTlS1DNTzRMkrJG6Vy1AeFSdjvBEApy7qA29X9WgFxKvIqVUy0ZM6ky5w/EksEKI/EDvyMMHag5irXLoQx5gxj7WOU6mpkD5dwRWrlpzqWcqUh5qi5sLBIHMlh6tHOHYtXVI/8ATpZEqQlxnmd5VhqoAhn5B4HY1IJqJMtR7i1GYrqEh0+d/wAukTqXOkTUmWwSC7ZXBswu9m8jHC5ayFPmc6Fv1nEnGpi5pkTpAlznLLReWsgtuHD33IMeVAupOZjcJ/yv4g/J4O9qqauXNmWMrvE6MNGPVRIt/eAGM1DLcJBH3jrq2vrBMwcbhAAIPMppw7OhSFG/x69Iu8P4Z9nTlVMCmuC1mtlSQL8i/J4t4TKUZYNwdQWsQSNH/doIVGYpCkZjZiBofnb6QsNgERb8nMXOLlkoCTqS1n05sb6AQrhCkh0rPoY1jhvhaRUylTJqSoZiEO9gBf5ivif8PqdJdOZIPImFW6haRuYcSV7BmZtTYpUpbLOWB5xNXV8+awmLEwDciHSXwLI/Gr3iU8DyBuojzhP+o17d4zj+Jm8eJmyVqSbaP4SfyMF5VaGvlB9ofaThGlCh3H87w3SuF6YpDyUGzXSP0hmn1yajOwdTRbMzQloX8flTFzUgA5TYQ0KkNEeS8eZTd7bbopW2yKkw8S0BI5Xj5UiLWeOsrwk2MTkwCcxQx7Csp7RPrCvicnKoKaxjU5tOCCDoYzviqiXJUQzoNx0j2fT9TvOwnmORsjEN8JtNkFCg4Sot08oOFGQBI01/vCjwViyJSZiVa6pHO0MlBVZ1Eq1PwIM1uL2+o2liG/xCuF1apRZnGhSdCORPI7cmg/KElV8sxJ18GcBuSgQ48xAKtASEzJZcgXYO/wC3izhuLgM3S1r3v9YYQD+wzLUPPBhLFcEkTUArnLzAhSUMlKSxB7wuW31i3RUvcUFOoq1OU7aRSxCpfKpTEKIYMXA5B9ukS1HFszOky0dxIZXRrCHhkUdTtrHqcY5h1JNMoTitK0JZCkO6SkjxNZiCRfnFKWQgNkXM5EqsfZIJPrFysrJcxd1WXcsG10G+xihiE3IGCkgaJdRc+wgbcNjiEF25zPp9Wtfd8A2SEsBbW+p6mKlTSMgEuXHPxHQOfWIsPJmzUoJACiBmYqGt2HpDHWUtHLVkmTVTZ6g8sJOUBrPlGid3NoFRkZME/wCJTwxSlJRLQklywZOpGr8h3TeJcUpDJUzlMwjMU/dY2YEanWLVJRU9LLKk1KhMW7m3dOrHnfeBkuZNqyhKUqVl7ilHdLu5J0u9ukZjAwOYBXzH3g+lEumQB951tyzGw9mi5ikh0tFCgqQkJQVArAYgaAAWPTaCIngiBsQWVlGkDKc8xWny2MTSkEiL1fKBuIgpLR87VSarTU/Ri+pAmWUkGGSlqRlEUV02YRTYptDFFmiclRkGd1MswLHO1HZzTlmDQ84vTFEFjrC7xDhSkntUBmuW/OL+CY0J4yrtMGh/EI9C6pbU91B/MYwDDIlxUwx6ipIiWYiIFNEIwYnEnTVGBXExSuSoL1bu+cW5s5KQSYVsRrDMVmOg0EVaWkl9w8Q0TJlDC6bKwZydYZUkynIBZgLaB+ZgdhWHqWQq4eyRBuYFEsSAcu+hIPtHsbsnJlQHHEK4JUZkgKAWCOun6RxiPDq3KqclBF2Ll9/L1EeUNUqXZCEEk2uQc3kNYYTiSkoCpqE5wLhAJIBO8CBnmN/mJsmoqf8A6pBbzdx19oIysWYFHZlzqXbbWCiMTKlf0gzsVEMOerXi/OwqVOAYBEzb8J2ZjpoYIBvEarAdwTSSlLHiy8gm5/SAuMYSoLGeeoA7E7c/3vDrQ4JMQe+tEttLuSHew8j8xWrsMlTp2TObpYuUAqPMO9j0/wC40KTOdweoHw3vTpZDCXLBYg2U7XA94vVdMudOdMtaQQEmYJavCH0LX3945qaUUykosSSezAG7kOfIQzJkVU2WHXKSG3UTbqAIxq/EZU+BFulweUKlBmqQZUvN/UcFSnDEoO7Q1y8VpD/L7UB+QyjqIT8RwyWgk1NcTyTJlhJ8jMWT+UU5hoVypqZHaGakZ0KK85UpOiTbQgm0YCV4GJzBT9x1ocWlqqVSxT9mMgOzk2vbZiIPHJo7esZfNxhApTPSsmemWAEjRQcAPuCCYAUf8R6hBGdGYdHEMrIIyRIrVAabVNpk/iiv9lILgvGdUv8AEyVM/qJUjzH1EFpXHVGz9q3m8Ju01Vh5HMXsU+ZoEklrx8qWIVqLjGQod2cn/lE0zFSoumZb0gXrrwATBKD7izNCFAg7wgYth6pMx0lhqk/SG/OYq19MJiSkx4+ltNTc9HuKVsHmR4NignovZY8Q+sXlgAOdIREzF008Fuh6iCddiZmBhZO8VWaPLgp+ph+3k/4nGK12c2LJGkc4Nh5mKzK8I+Yo06QpQfwj5hrw+aFMEpsNYqZWVQlf9wyMcLCVHTJLAi3LpBMUCCMqERNheALWoKdkak9OkMK5aZQ7gAsHVuR5xVXSVGI9SFGBAX2CXIGYsZmodXh9TuIC1dYvN3Emzuprnyb93gviEwKmKB0IBbU3tYH+0VZMgJUyTYC7i6Ty5h316wRH1CzKCZzW8Ic3YizOD538oN0VZlTmzZiDrztfblFGXL7oQHAHiUb6i+WzPp6tEWCqVm7Mt95SVbKBcpA5d3aNUTiY11ck1CEqCykpvYC+xufWKcyUgD+ZMUtuYAHv+9IK4UlOU5NCPD6MR6EQoYiksoqPNgOT9f2IMgZmDmCeJ8T7SdLWgsE90X0EMOGU8lctJVWLTbvISkezmEiplJmEhL2/UiJDkkjvF1EMhO59OQhFnceGwO4wV+JYTJnZTK7eZzmqK79E+EQAraISq0z5UvJTzCnIkaJcB0+4V7wCGDEJQr7xL2319j0POHRClIQgLLqKRbYdQOYeMZvAig4PJhrg/D5Sis5WFwx6l4MVWAyCfAn2EDsFmoQkJSRB6VLKhHiX22u5VR1ILWJYmL6+HqcKugewitVcNUqj4B7QxzqaKs2U0SPqLahzBVoszeEKfZLRz/4qkaLUP9xhiZo5eE/mXk8GFkmLBlkRypxF2oqEmAeNYkEJYHvGK61Z2wBF4JOBBGPT0rWABcamIsLoDPWEiyR4j9IqyJJWphdRh7wmiTIl3LE6x7irsTEsVdoliiwCSgeF4L4bRSx3sttAOcCf8RfupsDZ44q8UASggvlLexvBVWKepq8x0qq4JQO8LC2lzt6QBmYrNmAAICUqLDM7KvfK3wIA1NaZh6pUAg9XAJIa9vzgnTSlryzHDpFt73Ay+8U7swuBLqZHeaWHDgKUTtbM52bQCI62W6bAgZvDzAuFDreLEsKCbXLMQBY3yv7B4EYnPmOhAVmUe6LXLkknoGcPGGEJbpJa1gui5sFai5YsDofm7xbNClJQA6cpHdBGjFLx73JSMpVpuD4la90fXpFujIVlLsQLfic2a+v/AHGiYYRwlkkbABm0BJYe8IvFNGZc9cslk/jYOyr7a/oIeaZpiHZtP35ODCV/FOs7MoUkd8pABtp5RrA4ggxI4hqPsyUolTHmK1a7DneIOH0rXMUVEqWQLm/71gXR08yfPH3jqXtawPTeHijokS0d1ZD3CrG2h6F2hbsFG3zMBJkdNJIsQ1mJIYm9yz83gniaFKQkSUuoBgS1hFWej+QVhZtlANv22sUcJrpilkhVhz6QNdZYZM4mU6v7XIIWsKHWCFBx3Nl2JB6EQ1Uk8TElC++kjvBrenKM+4pwMSpygh8puny5RprUGCRnuNcrj5/GlvIwVoeIpUxu8IyKbIU0VllaC94ku9NquMAoJ+gpWUhwXePlUkYrg3GE2SoOSU9Ye6TjpCkgkj3iF/S3r/WcE+oNrKjIH1J0hVmzSsurWLNHOXMd3JSAwAzO5Dul39ouUmE5iVK5lvfpFqVrp1y3c0AIMmWMCyoDs6z8RfZSi6y/SO6el2SIZcJ4dKrrtEzWWXHCRRdm6i/9nUUkgWF+UBpla5IaxOj6GNYrcNQadctIZ0kO3SMXTIInFCuf5dIuqoNS4McnAjdwvTh1EpCkqUEvZwW187wzolmWnKi6eRPet18vyhWopqhKQA1i/te43gonFkkFt2GjNfvaxSGxGiXMSrkS5JVvlVrYg5eUDsKdSc+V1WSCdQNSrpADievJZAvmUlN9dR3Q+m0HqikEpCE5mBR3gCXf667xhPEIdyqa0meAVAAO/wDx1vc6wxYbNNnILb2cOWCvQfkYVVyxkUVAFWgF3ewDHU2iXCMSJVkNy2TcXdxAhsTSI705CEghyGSC2zhn+R7wgfxOrUrmhAIJQAC2oPlzh8pZwykch7teEbhemTUVdROWm4zEA3GboPSGhsmCEJ4i9w1IUlQmCxJyud7M3R77bQyqkZQSA5SG7vhzHYEb6+0XOHOGkdmZ0+amSp/AT3gMxPOzvpeGaTQUOTswtalEP3WPqzRMwLE8j+4ewgcCKtXPQKVWc3XZIPQbN1eAVBTZQADdWv6CLtdRqXMAuESioJDEE31Y7m8dU0jPMCfA2rXOn794ePioEVjmGcEkFIKi7Nrygzh2HpnJzrS9yA/nFFE9kEWYBh/31g5S1OSWlPT84TfciD5GLtOBKdVw1II8AhWxfgtKvClocV17axVnV4VHkfmgPwYgMczM6rgRewgavgecCweNOmTlPHJWeUVD1Cxv0jM5mf4DRhcxzoNmLnmx2Ihyw/C1TCwDJj3BMPTKFy3S14uzsdA7stMFYFc7rDgDxOcZPMN0uHy5YGjiOavHkSwwLmFSoxCYvUtE1PgsxQzZS3MwP5mPjUsDd4Enq+Ipi7JDQk1MhSZ6lKtd/eHAoRK8TEwFxSZnWVAP3ben0h1ItzueNRSOTLk2YEyUXLalmDHd3ipV10tPeDuoB+RGnpFYVuaWlJuSdNm8or1Eh2KtPy9IfmOk1KUqqJZJcZgbnQi+Z/X4gljGJlU0oTcC59Swc/MLlTNysEuGL6egFvKI6auJOYkZlXUfyHlaD8TgYyqU5QMxVYZ21Ktkv0j5FKpU7MjWzxTwqYTfUi7dSfq8GZMwpPLfW+rn0gBzGZhDHcRMiSpvEbJu+tjEfBuGyihioomLdSlC6jySkbQBxGoM+cALge3X4eCWHVXZTULSq4OvJ4ImNqHcL4thdMhK0mnrJ2YFKsoLkHViRb0gdglTKl5pcrDFSwoZQuonXHW6ifaDOOY5TLS0ysmoBDkIUEE+rPCrR1GHJUVIRPmHZc2atV+d7DWCG0DiczE9/wDcZMWWtlIzAsyQUnukMO6+pBf4iNFJkkZmHdZrb7ekQd2cEMrupZTDci14MLZUtMvy9hAjAEQ7HPMGYPSmatJJJCgCeQY8oaJ0hKRFOWkS0smIJkxRsI8XWXe42wCQ2NuMqV9oEmZyEGzIJ1iWXh4O0Ip0bngiDmU8MkZtYLJoOkd0lNk2gxKZo9nSaMIvMYsV5WAd7vOekezcCQNoP19YhGpHq0JmL8UAEgEQT6VCZntsx5hLDMPkIm5lsw0B5xfx/iyQhJSjvFtBeM4mVU6eqzgGHThvhqWkZ13PWH0VLUMCNG1IpfYJ9QrOQUh7CJ6nClpS/LXyjTOylgMIoVlAhaVJdgoM8DYGY8GCbCTMgQplsWty5c4sdgqYoBG415B4tY3hqqdZBY8jzH5PFekqWFrk2bVufxAR6nMgxKgEoEhyQAT5xWw6kTlBPmW20NveC2Nzf5b8xccusD8OqAEgsS7h9egtBhiRMI5hegAS+Ww3fXSIcRxA6DU2Hl+kdSpjkZbkbfh6ddYHV8xKVFR8m5mNAxCEv4bLISog9Co7fvnC3jONEKKZa8xvcaADdt94K8P4dMxCoTKK8iPw6W8t9IcKv+EZXMUUT0gBISAUnryMGieY1n+OBMywykKlFa3JN31e2j+Tloc8Nw8GUVBJLEKysXU5aw+gilPwNcicqQvxpOiS7PfOOYb2eNC4MEtKVFTZ3GQK1yhOoBgbGiW+K57lbh/AZ5GZcvsknZXiy7OBpBtchMsMm55wRmzVKjyTJvcRBaXY7UkjOzQMKdSjBaioRuIICkG0dANFFGjCcnudiVZ2G8oqfZikwZTO5x8ZAVcRb7YmYg9MvnEolGLyZO0elLRu3E0DExKbjc6cTYserc9mMVpNIHJLk9YJU1MNNNG1+keqlsSOVo8WzXNj48Q2t+p5RVAQXyuYJniGZo1oHy6RStBBCmwJR1tCFa1+BmKwTPf8eUY6l4yuCX+DoSm8UzMlSzFI0t/3GCoytXI+0gBaTbQ9YV66gmSSbMACQYbl4yB4QIrYni2aWbDl5xXXSyD5HMcq7Yg4hPVldi0c4ViACVAskuw+kHjhUxUtS0iwuU7N0hXqKR1EgsfiGgjGJoOTDKqsS0rU91MEnRrXgVT1spRup9ucUvsi1KAmGzt5dWg6ngScwMtSVA3G0YzIvDGEWx3KyK8y6hM2UbIboFDUxrvBfF6KwgSv6gS60k2SHZz6sIymqwSfJlqzyi26tQB1I0ES8OT51BM7eUXdJQtB3QWLvsQQL/rBVuD5hhuMCPuPUVRLrhUrEsoQsFSQu6kZbC41e7aQRoMYXWzlDIEJR3kLIJJIbu2tCombW1Y7XIUy1KfMpQ0e4ST0e7QxcHSewzXOVROqyRrZhvt3o5nA74EKw7UJ8x4RLeO2AgWMTGxixKrwYJXTxPNwZcUthEEycD5x6VA6RVmWMHuEMCdzSWixRVBGsRImRFNUxgwZuYdKgbxWVOEDUVccrmuY0uJ0VqTCmO1+n1iwjB0g3vHKsVlg3UPj9mBtXxYhNt/3tEI01K9wxWBD6kJSLARx2ijYQpniZSjZME8PxjdTCCOqqQ4hblEPjDFqFy0RDh6XuHMVJnEw0Ec/+SBoxtdV9xRslTEqBEvQQLxWnzS2T6RPieJdpaOZZHZlzpEn5oLY8TPcM94ExhGcyZjA6Nzhtx/giRPlqKAEKIJSUgeLX5MY0uryVqFCzLEbjheMpMoOdotLovJ8zm4ORMjp8NM2WpJGWdJUUqHMaRpHAkpMynQ+ocEdRYwm41PFPiXaJ/pz/GP8zMfoYY+Hq0SKhaD4V99Pm31F/SCAR8NKbB7lW6Xv4nSkyqBbMFTFIlj1U5+En3jKp1ERKKCXLPY6WuAfp0jQP4pYoFpppYYgqUtXonKH9z7QkmapKVCzEWLbE6voGv7Rpxn4waVwsb+EcRXVCXTmWUlCHmXDHKGDbgG0HKnBFAm5it/C2n/qzDrlTLfq5Uf/AMw7zlCJ79Mty5aLuYscRIOGzBpHSe0TtDZlHKOFyEmJV0IH6tFcxdlYioaxYOJAjrFiqw4HSBU3Cm5wtqdQp4OYQzLIrrxdlzn1gTTyGLGCslIaLdObcfKbI5haIhVRJUwLmG8GxbM3ESqClJJKndizu3rcR5VSU5vq35vBVExI3A8+W8C6o9otkXvCNjv+xwIeCYTpKRAD2i26GibB8HJAzOYLjAwTpDBSuMgRZxFCrm/hECl4ioaiNJm4GhIuBChiuGoK8oGsSvUB+wg8QfQ1IWWGsHBhMwpsmB44dXKIWl7axonDkxMxHWF/ibm4MFseJheL0S01QSQR/eHrDqaYUAB4n4xwwCoSpoYOFpiFADcRbZp/dQL9Rh5TMReKMLmdmVkHukKf1b6iJKisJlyJuhygH0cRo/G1Ck0NQW0lqV7X+kZSo/8AqoP4T8PDaqTUmzMo0pypBlbGatU1aStwEgJNn/esSyV9wpBKm0cc7kv9IilDtSovqokb7nbyaPEqUnugEvp+/SCUYXEMDAmhcEVIk04TupRUfyHwIapdYFQupwcoQnUHKH82v8x9KWtBjz/y7UfDjiRMeYylURKntA6ViHOPlVYMUCxW6mAwnImAmOpqAYHoU0dTKi0UJYAOY3EH1vdVaO5NSWiKatzeIkqA0jPdBPEDPMtzp8QCIzNiRJh6jMaJnlPMdwS2n/cHMGkJYqNmPwxI/IwsSj3ovpnqGiiN/UafnHlW3NkRTsY70+JpAsdNf+Ob9RF+lxZJBIVpr/xzfrGcpnqGijq/rzjuVPUNFEXfXeMGpYdRYMfq/Gk+F76DzbT984DYRKExedRZzYdQAW+RC4qer8RtcefP4EXsKnKBYEhzC21BbubniaSiiSUZS3KAMpBp5pYultOpLR7S1K7d4wL4inqcHMX0ilbQccQBL2PATCCTy+fr0gRgQMuqAeynb/awJ+YGyqhRIdR1/LSOKSer7VL7x1ePQUDErx8JpnE/ew6p6yV/lGUzJOSiL3OQNZ7rISkeYzA2jR+NJyhhk4gkHuX85iXjMMQnqTTyWUR3m12d2g27h6b9TOTQlAATMGZITmAG6ms/O/5wVwWgzTqd9VqACWdwD3iTtoYGUKiSH6fDNDFwdPUqsSkqJCQphy7p0hB5jH4UzTpksKipNw9MToMezDDjWp7EhAg2ZQARRnyGMF5xgVVmFGpPAjAJGJvOIps7YXjhRjxMKsrxxObiczFxAVARZIitVi0FVWJyyIKvFtBLRTkxZSYZZwJrT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 dirty="0"/>
          </a:p>
        </p:txBody>
      </p:sp>
      <p:pic>
        <p:nvPicPr>
          <p:cNvPr id="17414" name="Picture 6" descr="https://s-media-cache-ak0.pinimg.com/236x/64/47/47/644747027caabb79eb7a533f396f1e4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8144" y="2420888"/>
            <a:ext cx="2592288" cy="34490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416" name="Picture 8" descr="https://s-media-cache-ak0.pinimg.com/736x/6d/54/e0/6d54e046c02c782202fa891a87a4442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3212976"/>
            <a:ext cx="3245431" cy="2160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3568" y="0"/>
            <a:ext cx="7772400" cy="1470025"/>
          </a:xfrm>
        </p:spPr>
        <p:txBody>
          <a:bodyPr>
            <a:normAutofit/>
          </a:bodyPr>
          <a:lstStyle/>
          <a:p>
            <a:r>
              <a:rPr lang="cs-CZ" sz="6600" dirty="0" smtClean="0">
                <a:latin typeface="Gunny Handwriting" pitchFamily="66" charset="0"/>
              </a:rPr>
              <a:t>Panda Velká</a:t>
            </a:r>
            <a:endParaRPr lang="cs-CZ" sz="6600" dirty="0">
              <a:latin typeface="Gunny Handwriting" pitchFamily="66" charset="0"/>
            </a:endParaRPr>
          </a:p>
        </p:txBody>
      </p:sp>
      <p:pic>
        <p:nvPicPr>
          <p:cNvPr id="11268" name="Picture 4" descr="http://oidnes.cz/11/063/cl6/AHA3c1beb_China_Pandas_XAW8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4" y="1340768"/>
            <a:ext cx="5230053" cy="33123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70" name="Picture 6" descr="http://assets.wwf.no/img/original/pand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3284984"/>
            <a:ext cx="4092081" cy="31177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ovéPole 6"/>
          <p:cNvSpPr txBox="1"/>
          <p:nvPr/>
        </p:nvSpPr>
        <p:spPr>
          <a:xfrm>
            <a:off x="971600" y="908720"/>
            <a:ext cx="3262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err="1"/>
              <a:t>Ailuropoda</a:t>
            </a:r>
            <a:r>
              <a:rPr lang="cs-CZ" sz="2000" dirty="0"/>
              <a:t> </a:t>
            </a:r>
            <a:r>
              <a:rPr lang="cs-CZ" sz="2000" dirty="0" err="1"/>
              <a:t>melanoleuca</a:t>
            </a:r>
            <a:endParaRPr lang="cs-CZ" sz="2000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4941168"/>
            <a:ext cx="8229600" cy="1143000"/>
          </a:xfrm>
        </p:spPr>
        <p:txBody>
          <a:bodyPr>
            <a:normAutofit/>
          </a:bodyPr>
          <a:lstStyle/>
          <a:p>
            <a:r>
              <a:rPr lang="cs-CZ" sz="4800" dirty="0" smtClean="0">
                <a:latin typeface="Gunny Handwriting" pitchFamily="66" charset="0"/>
              </a:rPr>
              <a:t>Stavba těla</a:t>
            </a:r>
            <a:endParaRPr lang="cs-CZ" sz="4800" dirty="0">
              <a:latin typeface="Gunny Handwriting" pitchFamily="66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404664"/>
            <a:ext cx="8229600" cy="4525963"/>
          </a:xfrm>
        </p:spPr>
        <p:txBody>
          <a:bodyPr/>
          <a:lstStyle/>
          <a:p>
            <a:r>
              <a:rPr lang="cs-CZ" dirty="0" smtClean="0"/>
              <a:t>Savec z čeledi medvídkovitých</a:t>
            </a:r>
          </a:p>
          <a:p>
            <a:r>
              <a:rPr lang="cs-CZ" dirty="0" smtClean="0"/>
              <a:t>Mohutné tělo </a:t>
            </a:r>
          </a:p>
          <a:p>
            <a:r>
              <a:rPr lang="cs-CZ" dirty="0" smtClean="0"/>
              <a:t>Samci větší jak samice</a:t>
            </a:r>
          </a:p>
          <a:p>
            <a:r>
              <a:rPr lang="cs-CZ" dirty="0" smtClean="0"/>
              <a:t>Tělo pokryto černou a bílou srstí</a:t>
            </a:r>
            <a:endParaRPr lang="cs-CZ" dirty="0"/>
          </a:p>
        </p:txBody>
      </p:sp>
      <p:pic>
        <p:nvPicPr>
          <p:cNvPr id="14338" name="Picture 2" descr="http://imgcdn.geocaching.com/cache/large/5a04a0e4-89d4-424d-8c56-85b5d924c2a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2276872"/>
            <a:ext cx="5256584" cy="32906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4869160"/>
            <a:ext cx="8229600" cy="1143000"/>
          </a:xfrm>
        </p:spPr>
        <p:txBody>
          <a:bodyPr>
            <a:normAutofit/>
          </a:bodyPr>
          <a:lstStyle/>
          <a:p>
            <a:r>
              <a:rPr lang="cs-CZ" sz="4400" dirty="0" smtClean="0">
                <a:latin typeface="Gunny Handwriting" pitchFamily="66" charset="0"/>
              </a:rPr>
              <a:t>Potrava, Chování</a:t>
            </a:r>
            <a:endParaRPr lang="cs-CZ" sz="4400" dirty="0">
              <a:latin typeface="Gunny Handwriting" pitchFamily="66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23528" y="404664"/>
            <a:ext cx="8820472" cy="3933056"/>
          </a:xfrm>
        </p:spPr>
        <p:txBody>
          <a:bodyPr/>
          <a:lstStyle/>
          <a:p>
            <a:r>
              <a:rPr lang="cs-CZ" dirty="0" smtClean="0"/>
              <a:t>Všežravec</a:t>
            </a:r>
          </a:p>
          <a:p>
            <a:r>
              <a:rPr lang="cs-CZ" dirty="0" smtClean="0"/>
              <a:t>Hlavní složky potravy : Bambus, vejce a hmyz</a:t>
            </a:r>
          </a:p>
          <a:p>
            <a:endParaRPr lang="cs-CZ" dirty="0" smtClean="0"/>
          </a:p>
          <a:p>
            <a:r>
              <a:rPr lang="cs-CZ" dirty="0" smtClean="0"/>
              <a:t>Většinu dne shání a požívá potravu</a:t>
            </a:r>
          </a:p>
        </p:txBody>
      </p:sp>
      <p:pic>
        <p:nvPicPr>
          <p:cNvPr id="1026" name="Picture 2" descr="http://media.novinky.cz/845/438452-top_foto1-y5c2p.jpg?140370480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896" y="2924944"/>
            <a:ext cx="4820226" cy="27153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4941168"/>
            <a:ext cx="8229600" cy="1143000"/>
          </a:xfrm>
        </p:spPr>
        <p:txBody>
          <a:bodyPr>
            <a:normAutofit/>
          </a:bodyPr>
          <a:lstStyle/>
          <a:p>
            <a:r>
              <a:rPr lang="cs-CZ" sz="4800" dirty="0" smtClean="0">
                <a:latin typeface="Gunny Handwriting" pitchFamily="66" charset="0"/>
              </a:rPr>
              <a:t>Výskyt</a:t>
            </a:r>
            <a:endParaRPr lang="cs-CZ" sz="4800" dirty="0">
              <a:latin typeface="Gunny Handwriting" pitchFamily="66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23528" y="908720"/>
            <a:ext cx="8229600" cy="4525963"/>
          </a:xfrm>
        </p:spPr>
        <p:txBody>
          <a:bodyPr/>
          <a:lstStyle/>
          <a:p>
            <a:r>
              <a:rPr lang="cs-CZ" dirty="0" smtClean="0"/>
              <a:t>Vysokohorské lesy</a:t>
            </a:r>
          </a:p>
          <a:p>
            <a:r>
              <a:rPr lang="cs-CZ" dirty="0" smtClean="0"/>
              <a:t>Jihozápadní Čína</a:t>
            </a:r>
          </a:p>
          <a:p>
            <a:endParaRPr lang="cs-CZ" dirty="0"/>
          </a:p>
        </p:txBody>
      </p:sp>
      <p:pic>
        <p:nvPicPr>
          <p:cNvPr id="16388" name="Picture 4" descr="http://upload.wikimedia.org/wikipedia/commons/2/26/Mapa_distribuicao_Ailuropoda_melanoleuc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692696"/>
            <a:ext cx="3744416" cy="48949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95536" y="5013176"/>
            <a:ext cx="8229600" cy="1143000"/>
          </a:xfrm>
        </p:spPr>
        <p:txBody>
          <a:bodyPr>
            <a:normAutofit/>
          </a:bodyPr>
          <a:lstStyle/>
          <a:p>
            <a:r>
              <a:rPr lang="cs-CZ" sz="4800" dirty="0" smtClean="0">
                <a:latin typeface="Gunny Handwriting" pitchFamily="66" charset="0"/>
              </a:rPr>
              <a:t>Ochrana</a:t>
            </a:r>
            <a:endParaRPr lang="cs-CZ" sz="4800" dirty="0">
              <a:latin typeface="Gunny Handwriting" pitchFamily="66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51520" y="404664"/>
            <a:ext cx="4608512" cy="4525963"/>
          </a:xfrm>
        </p:spPr>
        <p:txBody>
          <a:bodyPr/>
          <a:lstStyle/>
          <a:p>
            <a:r>
              <a:rPr lang="cs-CZ" dirty="0" smtClean="0"/>
              <a:t>Úbytek přirozeného území a bambusových lesů</a:t>
            </a:r>
          </a:p>
          <a:p>
            <a:r>
              <a:rPr lang="cs-CZ" dirty="0" smtClean="0"/>
              <a:t>Pytlačení a lov</a:t>
            </a:r>
          </a:p>
          <a:p>
            <a:endParaRPr lang="cs-CZ" dirty="0" smtClean="0"/>
          </a:p>
          <a:p>
            <a:r>
              <a:rPr lang="cs-CZ" dirty="0" smtClean="0"/>
              <a:t>Ohrožený druh</a:t>
            </a:r>
          </a:p>
          <a:p>
            <a:endParaRPr lang="cs-CZ" dirty="0" smtClean="0"/>
          </a:p>
          <a:p>
            <a:r>
              <a:rPr lang="cs-CZ" dirty="0" smtClean="0"/>
              <a:t>Výzkumné chovné stanice</a:t>
            </a:r>
          </a:p>
          <a:p>
            <a:endParaRPr lang="cs-CZ" dirty="0"/>
          </a:p>
        </p:txBody>
      </p:sp>
      <p:pic>
        <p:nvPicPr>
          <p:cNvPr id="4" name="Picture 2" descr="http://i.imgur.com/kxC9UV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620688"/>
            <a:ext cx="3936438" cy="29523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410" name="Picture 2" descr="http://img.ct24.cz/multimedia/images/35/3422/original/34216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6" y="3573016"/>
            <a:ext cx="4229167" cy="2376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4BEE2-054B-4976-AD0F-CA17CB52F20E}" type="slidenum">
              <a:rPr lang="cs-CZ" smtClean="0"/>
              <a:pPr/>
              <a:t>4</a:t>
            </a:fld>
            <a:endParaRPr lang="cs-CZ"/>
          </a:p>
        </p:txBody>
      </p:sp>
      <p:pic>
        <p:nvPicPr>
          <p:cNvPr id="4098" name="Picture 2" descr="http://statni.vlajky.org/nahled-velky/papua_nova_guine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140968"/>
            <a:ext cx="4079022" cy="27560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utoShape 4" descr="data:image/jpeg;base64,/9j/4AAQSkZJRgABAQAAAQABAAD/2wCEAAkGBxQTEhUUEhQWFBUXGBgXGBgYGBgYGhoYHBcYFxgYHBwYHCggGB0lHBcYITEhJSksLi4uFx8zODMsNygtLisBCgoKDg0OGxAQGy8kICQsLCwsLCwsLCwsLCwsLCwsLCwsLCwsLCwsLCwsLCwsLCwsLCwsLCwsLCwsLCwsLCwsNP/AABEIALgBEgMBIgACEQEDEQH/xAAcAAACAgMBAQAAAAAAAAAAAAAEBQMGAAECBwj/xAA/EAABAwIEAwYEBAQEBgMAAAABAAIRAyEEEjFBBVFhBhMicYGRMqGxwUJS0fAHFCPhM2Jy8RVDU2OCojTC0//EABoBAAMBAQEBAAAAAAAAAAAAAAIDBAEABQb/xAApEQACAgICAQQCAgIDAAAAAAAAAQIRAyESMQQTIkFRBWEygSOxM0JS/9oADAMBAAIRAxEAPwDz7H8WkDKosNnLC52p0R44S1p8RFhopBS9gvL5Rqogt8XbE9Dhd8zrlF1A1gvARFWsB+iAOHNV3i0TtyVvoFZfo5p4rOfCCR7SmdCo7LpCkpYVrGxoluKxt4btukyTm6ijM0nWjrFVHcz7oOvhQRJU5qne6jdJEIoqUSPk0V+pRMwLrGYdxMAGVaeH8OFyYTHD8Pbm0VT8hJDJeYolLfgqg1BRNLBVcs3Cvx4czVwSXjfE6bBlAulx8hy0kKh5byOkimPac0FGNEIKvVzOJU1LEc1WX7oMBQNd/iUr8TyQxWB2FYeoi21kDQZKYUuHPc2WtJHRKlQqTiuzdCvMg+hR2GBt6oOngnDWyZ0KbicoFzaeQ5pE39EuSSvR3Tqm8QbXP2QX87DrDTkY/YttCa8Qb3bAxglxiUvHD3gZiOsLFFLZuOax7LnwTirHAtqvLiQbtJJsB4IdAmR5GUm7RcEbRqTTJNOY3sfb4TqPVJMPUc0kgkb+tr3/AGFdcFjG4imQZL3wHNkNa+ANtocJBnUT5ztPG+S6LbWWBVqbIUoGkcx9VLj8C6m6DMHQxrcg7bG1rLmjQkiJJkWF9Lqi7VohjcZ0yagfHDbXBz+LwiXExF9CBr+FKu1FMljANiBOk6zO9zzTamc3ivYH9RYczaTpKT8Vm2Y3nTpA/XSUGJe9M9K/aJsBLSQdDf1H2/RWLBPAa5zpIyxFxJiYsTEjeD9klyTop6QizjobTG8RECed+nVVzjbsWmCYWXPJiIDj5QYtzH6FHYuiSBvb9/RSOwhDnvpuBYW3H4mzEgggAgOi/KdlvEvs2B+GPYn9UMn7kDPoT9yQbrtpGgW6zTuo8qbWgIxInvMlYu3PuVtaNpFtpsMBzjJKDxuMiw1RuKfDfRVfG1zmUWOFiZqxjSBKa4cBqV4AwLreLxv4QVsrk+KBjGtsk4pjJsPVV+tiCCmZbO6Dq4STZPjUVRikvkHp8Q2ITLBOL9EvHCXlNOHUH0xzXZOLWgMrhXtHWEaQLwAiP59rdACVXMXxUi0IPBcUyuzESlLFeydeM5K2XZuOfUsGlLMbwHOZcDzn7Jce1b9mgLGdp3ud4hAKKONx2joYMkHcQzhn8PcRinTQZDPzv8DPIGDm/wDEFN8b/DCvhqZqPYyq1ol3duc4gc8rmtJHlKsOH7RcSGHpOwgw5b4W0qBYczqLRlFRzi8Xc4fCIsQUfwftzUfWacSzuWiWO7twq0w4ECSQZHiBFgYA1M2m8ifm4vfS4/XyenFY3GnLZ5JWFE2bChGEBXpnbD+G7jVdiMG0OZU8ZptIBa43JZsWnWAdzsqVxDg2Iof4tGowc3McB7kQij5cMtOD/oCWKUQHh1Cm10vn2lWTD0KTh4czOsQEpwDWzLkzfiGkACdbRzWy922ebnuTJ3YNhbBdvAO8qfDUWUgbgjmU3xWFp4fCiQDUdcTs47+llTXUC8mCdeepSFJzdR1QtwarYRi+JUqb8zJed+RKBr8ZfVOmUdN1JhsHBvFtjuia+BY5wLAQdwnJpKmGuC7FlcWEXM7LdGs+k4ZTrAEbxsZ3mNOSfv7uhTixd7pJVcXTI1Rxkp6KMOZ/C0O6GOZU/wARuTwgDmMuYjK2wGoB6DrbjuCHR6gjcTEhIaVVzLSY22uYkiZjQeyZ4Ti5a8EwG2LwDc+I5ReYtz5ndA4NXRXKMZtSZxVZDZuDBzWsSNBbWZBvGo5pXxTVunwiwJt0v+5lWHEHPTlzmU/AHgOF3tLy0ZTeBYwST8KUVqOZ1wARLTHMEyfPX2WwlWxyAWeS3jGTBFiNPlY9EzwuCL3ZQJME+g19kHWymQDMFzTOzgBOmolMjltmOFbBsHTJvmAkSQLDQi5J6nX2RZbFNhItcT6B3tCEo0yGugmPEL30BHluswdN/dBpNs0gdQIn5/VbJ7s7jyVHdfDWtdD0MI47JlhWmQOaZOwoA1TIXJaJpzcNFWfhjJtusTipSEnXU7FYmb+zucwzEiWjyCUYnDy4FOmNm3QKLFYaBoo4zS0G0APENsk3cPzSrJRw+ZE0eGydPVEsiigkrEdBhGyPpYaIzbp0ykxs2v8ANDOw2YoPV5C3iXcjlmHEWUDqDt9OamqYeNCULiajoguKypHLDD6AcZwkOvm+aWVuG5dDKKqscTqVLRoGbp0ZSiuxsUkqQmcI1W6TS4wArH/w4akLsYZouIgI1lvpAylxOuN8erOa5mHJp04gtA8fdtGVozbAMAECNDzKQcDr1XVqdJtQMD3tZLj4RJAkzsOSdd80y1jZkEE+iUNaJzDwkQQRsRp80XquaqRT43jrMtH0pSAoUWU5P9NjWAneABJXdLG2gEHYj7RukmAFerh6T60Zn02EnqRfzS3iuL7oDxGdD6WlfDPBP1XT3Z6UYxqgrj3ZbB4mTkFGofx0xlv/AJmg5XfIqq8N7LOoYiaxaWM8QcNHdY1B6H5qwUOIFzRfN5/RaqYsObldofX6r0sPk5knCTJc/gxluPYl4tjGVn54Ja0QGmPdVOviIc4sEBP+I4B2rDA5a/PkqrWcWlzC0550K9Dxo3uzx8niZE6kTU8YAbj7oulWm4sk2GpOk5tT5Jw2g9rR4VTOkFjwQjuRj2A6381E+kpqYMeKynoNAuiin8AZ8yWkhTiKOYRvt0UWHAiCLzBJn7fu6dVsA4nMRAS/i2EczLUaPCSGu6Hmfb92RxuSOxZU9EWIrvdLS7wQBrYAOsJmwloMaIvBUw5sjn9gUBUrSAGtaDpM8hcwZufZT4Nzp1IIFyJvqAYjQAR7lc1a2VbapBR4tRwrg4953o+FrQILXNi5Nxvok9DFZwXwBmcSALAaeETtA/3XXEcAajn5yTUDJF5sASAPIDToVDhaQDQ2RLX3Owlg1nRHGEErXY1P20SUXXcDzfOpvJt9UZQbLG+XshGWzc5f9THXdM6TSWNMRb7oJ7ejFJJbI8kXCkw1UNfNSXDZo3PXottFro7h2H/o13mPhaB55ktzaWzYxi3YqrVXZjfc/XzWLbxc33WLbD2F0RcQiMfRyiXWSuhx4NBDWlxt5KJ+KqVTLz6BB6crI1UF7mMaNak0buPIXRmdzxbw9ENwxjWXICMqYwiwHyTYQj22S5fIl1E4bRI0K22rqIuiKbHuE5bbritxKnT1hDWNt0xCeXIyI0p2Q1TByYy/ZB4/tAXmKbT56LuljLAvffz/AEW8aRapZEq0NML2UzXc7KFMeCUmG759Uro9ogXZXXA3RL+Lh0CAV3pya2wJZcj0ohNV1GYItz5pPjQarstMRTHojK7wbn2Q2JxroIBDZ6IsaSfYv08lELqJZEQkvEsKaZLgPA646E7FSVsNVOlREYSu9vx3H1R8kuivxsssDu7PcOxHaKlisLSbI7xtNrXNNjIAEjZwOtko7U4SmXO/q05Fy1zgDpO/uvNMJiYcDTblaRlIHhvqC0/hdyIhFVMa3vJrMNU5QQ55lwGmUz8V5+S8iX49KbnF/wBHt4HzjyiMXsDHAtrNHkZ9DG6nZxQ6SD6H9lLcP2qwwP8A8GkY5vePlombO3rWiKOEoU+p8Q8xYEe6OWCf/n/Q+39EWIxryNIsYMxYeYS6rj3E5agBEy02676hc8T7TYivPePEcmtaBEztePVBisxwg+GdCNvP9VRixOK2G4qS2F4+mCAWE630spWB8CHIWm4gZT7jcfv29Ue1sMBBJGyPiz578lCeGVx6ZDi6byJPshm1yLESOimq1ZXIZusWZrR5ycnuR27iRc0NA06rddrnNLdWkQ4HQhQOa0i4Ubmu/CZHIp+PIooe0ntChrCx2V07R1HkLlEUKuZxNwNAGyHH3+vVFYprarctTwkfCeR/TolD62RzRDswtudRqITaT6H458ixVmUzuWOHwgCXAzMk6RHhnpMJOG0wwluuYySb2EQep6cwu6WHMl5LpN4BJk6GI6a8o1S3hzSHmSbX53uhitPY5jCjUYQ4hwJJdIvblNvp1T3AwKbQ6PNIGskO2sb7gxaIlMziWtZLjmLRppePv90Mk+XtEZ/4aC6gBKIxD8tHI0xmMkbEf7hLq+JbNlLxIuaGg8pEGZk30Sprk1YGGclFsXvmTdYh31bnzW0zizfWmF0MFTJaJF4TXEYKnTZIMqqcMoEvbLr7KyY+aTJfJCDNyjJKwo4otHVJ/hmIHVCnHBrhl8XQJVieLmqcjbNU9DENpjRa4y+RawxhvssOI4299Pu6bcs6lJcRhgy5lxQruMGbNgIr+aDheUMMfDpHSTk9uiFsbBRPf5IxulrhAVTJvZPhkUmLlHiRkTeETSqwhS5EMCpUE0bzaJH1zzXLbrZaisKwHVBPGvg71tA7KZdYKbuo1TDwgW1UApyZKlmuJO5t7OW0rXFiPcIHHB7QCfE0GztxNsrv13jmnFSs8OawtBaASCIEsA8UybuBg+SMq0Q2ZHmCPqEMeSeyrD5WTx5KS2mUfF3IM+L2+u+iibVI1TLi3CSCXU5Lfy6keXMfNKG1dnX6hVpJo9zF5Mci5IMbiVI3ER6peRyMhdNeRqscEPWVjvDYr8pkDY7eSa4SuDAnwnToY0PX+yqAduDCYcKzVK1Onmy56jGOPRzw2Ym8TKW8QGVqcaaLDWELGOMKwcf7O1MM4B5DwdHgQDzsZg9EjfAUk4VpnzWTIraIDVuparJFojdCV3jWFzQq5myJcjx4W2gU9bJIY4arjE4dvhJixHtqt02kESwQiXQYaRBcQBPPbVVThSOxyqSoip8KDhIDWmdC8Bxk6tbEnXnaChcNgi1xPK52ny6HnyITSm6myiASA/MQHgS5toM9NoEEk9LTYLwBrnNm58pmYAvGpt06Kbm6PUorIpPB8ZtMWEySTHmbn2XTgDVLQAbhzjrDtmjadJUnEuJCrXbTpbO+O2t7iwEAEx5ysw9MMcC3Qbfcncpz0rfYubSWzs09dv3oi+P+GoGiIDRp1/2UlPE03ECoI6reOwQeS4PmfJTp+5WBVwaiV58yViPfwwybhYqecQfTl9FYweMc17TOhXplen/MYcNFyQvK3NVy7K8bc1obBkbrvMxtpTj2imFCHE4Y0nFrhBCiOJ6q+8Z4VTr0y/R+yoPEME6mYcFuHLHKt9gThsloYgJlSqTokOGF06w9QBUemmqJcip6GYrAC6xga9QUhm1WqjxTulrxa2LlJy0d1eFzoicLw8gdeqAPHAiWcZBGsrpKvkF45tDT+RtqFEMFfVJcTxp22i5pcXeUCsV6ORDms0NXFIy1zgQIIAkE5jJsI8o8yPRJWxZOq6xHE31QxrzLWWaIAA2mBaYgeQWcb7H4ca/7Dzh+L7w/1KraLWvH9RtMktcQ4tLC1sgnLA5ZSfPXEKj6L2sDhVaRLXCwfmJgxfKTykjo02SmgSSN0OWOpOMyGk66g+fpaFtWXQcZe1osFWq0auIIiQREE6X6m07pVxLAd4ZbSIdvdsO6xNvNFMqxiaYI+KG1A7UzcTN5kAieU7qRlUB7mOcA9pLY58iJ5i6LlximkZx9KXtK5XwD2G4LTyP6ixUEc7fT+y9R7KYKnX72k9ocIDgDz0/Rdcc/hi6C/DOzD8jjcafC7f15KF/k8Mcnp5NM9HC+cbPLHCNFcv4X8GGIxRc/TD5auUauId4Z3yggT5jZLKvZd7XZXHunTBzgiOpgadYTClgMfwuszEd0W5TAc05qdQHVjiNiOfIHUBPyZYZIuMJU30MlGS7PeOOYFuIokEfEPn+vVeMcU4c6lULH7aHmOa9s4VjmV6FOqyzKjWvA3GYTCqXbLgoqCdCDY9eR6G31QeNyyYqnuS0eL5OJcm0jynGNtlHqhcOSwFrXa6JtiMIWug6i10LVp9JVEaitEcZJ6JsJWNmkeqmrxBPIEjzF1lBhhdFLeRsNQV2gTC4kEgGLXknQSTv+zpul3aPtEXjJRNgBm6HeDJ3Jnb2XGXK/xCRInawIMWvHkkjWBz3ECLTl1i4HrsixQj/I9FHGCc/MA0XPh066dLlW51CPoq06oA5jQJJMfMQr1VwsIPKnVBcFLTEdRp5KMMIFiR6ppWpIc0lOsgUcCXQqfVfJ8R1WIx+GuVtP9SIXo/sS/wDA6swWwOatGEw4psblAsL9U4wFcVgSIggfRJ+1ODfTo5mO0N45IHneR8Ho5QUVaFPFu0ZzQwaJNjeJPqgZtkMHrFZDFGHSESk2csMFFU66gLV00JjYuUUxvh8QYUWLqF1ioKNWFNK5z0IUKYI2gFgpQbIgrKNIvcGt1KXbY5OiJ91JQYpsZgn0yQRMankh2PWSTMdSJzh5XdPCQV1ha903o0QRql20TTlKALRZEI7uwRGsrg4QbFTUacalZYh5WB1+FiMzREfl+IbzH6R6pO6pAmC5sjxF3igC1xewAtfRWr+cA0SbGcJY85mktk3AgjqRyTMbK8HlPqZZf4aY13fkGMppy06k+JrSD5L2WhovEuwXD308cwBwLHNLd5mxvFtWhe5spwF8l+dxpeQq+j1/FyKUdEVfh1Oq2KjGvHIiV3xHh7H0XMI8OXTlFwR5I3DNsu32CzxMHNRTNyZKF+AjuhlAAyggD7IbidEPaRzCi4K+KRZP+G5zPQOGX/1hF1duR+RsvovxONwxuL+2QeTK5WeR9qqgpuk2mR6j+xCrDcbJsFcO3+FGV1vhePpH0Meio1FWtUyGWNJ2M6eJPJGUjKTsejMPXUuZV0PwwF2IjMOXTn19krytbWtuHf29U34rhC28eGTfnBHtr8klq3cxwkQYJ2k2/VNw7RWcMp5XB41Dp+qvfDHE0WlxLidz8gqO2vEt0kt9vtcK9YAg0GZTIixSfMvirDiY9iGq07KapZZSEmPX2uo+lYyMjfcgWtboVihqVxJ8ytoqYzkisdleKZH5HGx0XoVPC9/TIjNNj7Lyk0HMII2ur32N7SycjrOVXmY2v8kCbFNPRR+McPNCq5jgRBt5IQFeo9pOCjEgkiHagheZ4vDOpvLHC4VODOssf2DkxuJxmWZlwVoJ9Cidr133qHp6idJv5K1UeE0HwQYEc1nECc1HsrbqyN4K7x5u8DMt5P0VjPDMOIaROUieqT4vgs14YIYXQF1JIWskZaDxV7wZXXBuY3S/DcNzFzneETAAWU+H1WucGk5ATfnC6w+MIF2Ty8/suBWugDGUTTOsjY9V3h+JEJnS4UakPqwADpOy7PDKJd4AbmwdaOqFpNGucapkGGxjnaAmOSJZhq9QSGwOphF4TGMoHK0gk6wLe6KxGKJEsku6aBCsViZyXwgduBaGBrwWv3Knp0Wt0E9SpKWNmBUsY33WOo38J8/7IpY0xQ87DHPjaQ/LmcfINI+pC9dLV53/AAtwcvrVtYikD1s53/0916WWr5f8pi556Xxo9bwXxiZS0WVnWKwLiroV6vh+KoxjZmTJdlN4Zii3GY2mdB3Tx/5z/wDmPdPybD98/wBVWhhyMbXqk+A0qTdfxNLgSfIR79FYp09F62NKK0JmUXt3TkVv9LXexuvM2m69N7emz/8ARC80Fil5+7MhT0SSsa4kgc1sI7hbWDPVefgs3qTr8lLOaoogti/iOKaWuY+GuB2Oo0sOaVuqN7sxBPhIvvMkxzgLji2Jp1HyTtqOn1QXD3sDvG45YOgkzsL7KjHjqNhPsIpw+qyGwNz+b96eqvVBwaxrdIACrOHawVaWVpLS3cR131TL+bufM/VT+QubSCug+s/kicMMtNzz+LwjyFyff6JXSeXuDW6kwmHFa4aMg2EeqimqaiFH7ENav4nX3P1WIaqWyfMrFfw/QNmqzQQl7WOY4ObYhMKI0U5oTsqn0ebGfFlo4VxUupMyuv8AilJ+2HD2uIrMIOzoXHBqQDw1/wAJ1V3xfBqTqJp0/iN/MFeVJrBkPSjP1cejySpgzstU+Hk6qzOwgYS12oshcS9rQvSg21Z5ryyToAo4djASW5nfh5eq4rcQytytEEmXH7BRYjHagIB75RDYxb2w1vEqg0O8qehXe4z3lxJ90rCloPymRc9V1BOKrQxNSpEAkchPzR+Br0njK7wObug6VGoRmcQAfdRuwkkWgSNdUSEtLoLqYgTIBdTGp+6YVSHtDha1gNSEm41XBMMaWtFjGhXXAcQSe7kCd9/JZFt9mzhStBndFxy5b8th5lMMJh30x4iCNzyXOIblMM+ID08ygcZxJxZkIPUwjoS7a0E8Yp/05FyPok9PGPB8JM6czPLzU1WpI1Vi/hrwXv8AFd88f0sPDzaZqf8AKb1uM0f5OqVKdvQeNfB7B2I4T/LYanSPxNbL+tR3if7Ex5AKwPdoosJTIaAddXeZ/fyXTfE7p9gol4vKVsqUuKo7dYKPEHwldVTJCG4pVy0nHkF6KhQu7Kk2pOc83Af+w/snBf8A4Y5n7E/oq5hXT6Ob75xP0Ts1PGCdGNM+gv8ARDjNl0UrtljmGs5jycshtjBBAmfSQqfxbhFSlDvjpkSHtuI68ihe2GPL6xeDIl0jeSZJ9g0eiI4F2gq4dhJuxw+AkEHzB2U2dTT5R3+h+NRaAO8XXEcSW0WU4+Il3vsmlYYKqc4c+kYGZgFiT+U7JHxOO89B9oQQpvoOuIrq0G3gW859FmFwTSRM6j2RAAh0i5iPNEtMH96qnk+hcnSHFIDvKZG1vT9hCcRpFlV46z6G4+q3h63yM+m6L4+wOa2q3UiHDy/F9lK7jk2ZidxM4G2S552EDzP9lxxCvBvzsisMzJh2DcgvPrp8km4pU8Uch9UqK5ZWx70kAVaozHzO/VYh3uufNYvU4oGxpVqBsfvZdU8aI1SavXJUMlCrIlh+x6/iQGhuLhXvsrxdtRocT49BOi8pa2U54BjTSeBtPzUvl4fUjfyVeP8A43Rdu2mBDx3tKM4b4wN15rVxbnL1mhUp1GDK0kv13815x2k4SaFUwPA645eSV4OTXBh5sUb5JCeVohS5Vs01fYk4AXQWZVkLLOsacLcXAydOanqsOrR7m6B4ZUyuNwJ3Ka0yD49QNevQLe0TSVSOuO8HNOjTc2SXXcNUlwIum1Xjrw1zGMsdC4yQOQSfCmClRUkvcOVVRYsPiBoYFtTug6jw55I0ULnSFEx8WF5R830KcPlErMO6o9tOm0uc4hrWjcle8diOAsw2HYwEODTne7/qVdyObG2A/wBIVF/h7wHNVgXqR/VeNKTD/wApp/6jhqfwg9V69h4MNZAptG2ltI6BHGC7OSole6GknUrdIZWyVB3nePgfC36rvEVZMDRv1TEqCs012+5SjtZislGP3b+8D1TWkZudlSu2WLL3Fo6D1MfqPZZLSOitgXB6uh2kevhLvqAFH254r/L4N0Hx1SKbfmXH2C74SQX5BpTnMedQ3Lf/ABaI91V/4p4jMaDRzc70iJ+aBaVhvtI8+cJ1uVxEEHWNjopHBROKWmGnQw4E8OqBjoAM66TsP3yW8S2HxrdCU4EdN1Phru1PnrZBJbsZejdWlDvhF7+6zEO+l0W0kun68o0SzEvlzlkHbFz6JsPWunnD6jR4X3adjy/3VUZUurBwxucROgK7yY+2wcepFke1rhmHw8uQA0VJxNUucTzJT41ajKFWXERI5yq7skeNCrY+UrYK91ysXLqlysXpGWY1sqX+XKJwmGRXdIasQ2AUaSnyKTu4KmbTlDRnIedk+NuY7LN9h5qx8V4e2tSLKmtyLaHWxXnzHZHtdyN/Ldeh8IxfeMMAkACN/wC/JeX5OP058olmKanGmeW1KOVxadiR7LYanvbHAZKudt2v9LpECroz5RTJpqnRjmrnKpJWLbBOMiKGIOXL6KMLZC62jnsjc4qNphSuCjK22zkTtqJz2Y4RWxNYU8OPHu86U27uPWNFBwPgTqxzVHCjSF3PdyHLmrVgse7EEYDhTXU6J/xquj6g3Jd+FuvuiUTmXvgDKbQMFgjmYwnv6/537tad/wDMfTnD3HcSDXfy1G7/AMZF8nIHr9gkL8QzA024LB5TiS3xOiW0Wn8R5u5N31Nkw4RhqeDpFzjmeZJc67iSbk8ySfMkp8UAx1IosDB8R9+pPMqL8rRqb+Q5pfhaxMvqHxG56NjT981K7Fd2w1H/ABvktbYQNp5AC5Pmt+AVsm4rje7ZA1P10A/fJef8fxgpwSf6h+HeJkZ43NzlG5jYFM6OPNeo50y1pgbZnEakbWv0zRqFReIcSa7FVKpObKdtGMHha0f9yo6Gj8ocTsUmUrY6MR9wzFZKgw7RBawOqEmSC8jI0ndxLy5xVd7euz4prfyNA95P0ARPZiuamIaTd1aq6q8/9ukCPbOYH+jqk/E8T3tao/8AM90eQBA+nzQSlUTn/IR4tkQhIRuOMuhCjVDF6NQxwVMFjm6kkAfe+y7ZRyPg9evl5qTBNPd21LvXkusUQCcokW1SHL3NDq9qIqFiel/VKnXJ8yUwfVnobpe5ybjXYpg1SxTvs1W8ca2P0SapdN+yY/qu6MP1R5v+NnRW0WTGCm6k9rnZc2/UbWVPxDSAVauKNApXH4h/f6JPiaQLfRS+PqN/s2Ut0Vs0lixyxelYVllw0QNNBupahHMe6xYsWkSy7IHkcwpKccwtLEIDRuq1sJr2c4j3bsk3m19AsWJGeClDY3xm1ND7imGZWYQ4yDfqCqRxLhTqOt2nQrFii8aTui/PBNWLXBckrSxejxRGkdNqeS6zLFi5xR1Gw4KVtVjbm6xYs4I6hpwzheL4gSGQ2iz46jiG0mAbucdT0HyV24Nj20WnB8GAcYHf419m9XCdGi8bmLfmGLE1I4YcDbTpZhRcXyc9XFVL53RPh5AxY6u/BbxCR3Eu/rNbTa54aZbYxOnePgRoZA0ANpuVpYib3QLSVseY3iTcK1rTNWs/4KYIl3+Zx/CwalxVG7Wdrs+YNeHDR7mkQ92zG/8AbG5HxeS0sQ5PozGvkmw2JOGwBeTFR7XZZP4nydTyBknqqAK1hTYbTOY/ieRGczoBmsNhJ1KxYhS0NQ44BixTo4rEzEMbhaHm65I8mDMf9SSurZR/dYsQygmzqAXPm8rTTdYsRcEakPMG7+m0WmSZlRV3tg31J5ajT5LaxSxguQyXSAatSGk9NEA4rFipjFC2cthPOycCpU/0W97rFiDOvYzY9jPtPUAwzYNy4fRK6L/AJI91ixIwwXp/2ZLsUVaAzG+5WLFisCP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pic>
        <p:nvPicPr>
          <p:cNvPr id="4104" name="Picture 8" descr="http://www.lideazeme.cz/files/imagecache/dust_filerenderer_big/files/upload/story_press/5495/22_5_jpg_4e1daa8b4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212977"/>
            <a:ext cx="3683322" cy="27363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AutoShape 10" descr="data:image/jpeg;base64,/9j/4AAQSkZJRgABAQAAAQABAAD/2wCEAAkGBxQTEhUUExQWFRQVFxQUFxcVFBgXFxUUFRUXFxUVFRcYHCggGBolHBQVITEhJSkrLi4uFx8zODMsNygtLisBCgoKDg0OGxAQGiwkHyQsLCwsLCwsLCwsLCwsLCwsLCwsLCwsLCwsLCwsLCwsLCwsLCwsLCwsLCwsLCwsLCwsLP/AABEIALcBEwMBIgACEQEDEQH/xAAbAAACAwEBAQAAAAAAAAAAAAADBAACBQEGB//EADoQAAEDAgQEBAQFAgYDAQAAAAEAAhEDIQQSMUEFIlFhEzJxkYGhscEGFFLR8ELxIzNicsLhFYKSU//EABkBAQEBAQEBAAAAAAAAAAAAAAEAAgMEBf/EACoRAQEAAgEEAQEHBQAAAAAAAAABAhEDBBIhMUFRBSJhgbHR4RMUMnGR/9oADAMBAAIRAxEAPwD5CiMehkK7WrBFaJXXU1Kb4XalRZIMIjUAlXa5aC5cpKi4UFxSVF0JCTceoTmJdZ3ofXRKgXHqEzW8p7j7FZvsz0z1yEVtNTKthTKp4SLlXVIANRmBdyIjKaksxHAVWU0y1qzTAC1Tw0bLdGZR7I2QKdJW8Ap2kxELULTO8EhXYUzUaly1KEpXTIal6YPRNBllmwwKrClNll0tVuyM/Q2o9tkEJh/RDFAFGC9uBDeUbKhvokrogZUTbcA7sonwnmgFaF2m1Wc1QCLFzKrgq4VtAZVYBHyIZCU6wKOYrMRFlANpogpIjQitTtAinor1BaPUW9P7JsUhlJOvlA6zqfh90oX2joJPoBKz8n4Bc6LBslcY7NNoI1BTNGm5sZxZ8Q4Hc6NcNuiticMWua7uGH0dp8491tkq4IMuPlbI72n0WkaIc+P6W693dFalBmAY2PX0VtE6Dw4G0Eag7IjQpi2Q9rhvynuDojU6aiJTpomUrtMdUZwCzadANF07RSjkSlWhSMQuXKG6qutcgpBUYxXhVcUrY9NibpxCzBU7o/iWsVRC1YlBqobqpXc0rObFceN1UVURjZQ3sWcDHGukplhhKhiYYupNCqOqiULF1BeZpK1RHbSRHU7KrJRlFXdRhFZZHF1bOijQp4SZyK4pypaKimi/lyitZCeo07KWmbToK5ZCde2EJ7VRaVABabaWneSkKrYa7vb4SE7lg+qrUw+ZhA1gj47fZE9hbiBJouy9vadQgMxZfTcHeaC5vq3mg+y43GNNMkkZoILd82kQstuILf52hbgrVe8iiXbuDn//AFcfIhNUKNgNoCjML4lIX8zB7x+6vw/EsczmcGvZyva4gEEW32QVcfhxDBuajR7ST9FZ9GF2jVFR4cPIwEA7OedSOwH1R3IpLBiu0JmnQkSg1OXVITwuqqcOFzxUVjpQST2mUSk5HfSVWtCloWmVaowFCaFd4spFqghFpVAgObdMUKUKQdcnouMJBV8YhZrhYzZo9CtBui5gUi51yqtqJwnhQ9lKq4ELlGdU1SeNFuxoNrionAAuLK289F1aoUdrQiFoSiLGq7aSIQEWigq+HZca5XrvXKLZUgzdOUBZDFOCiEiFJKgQ2MJV2XTFMhUVZ9azr9P4ETCiR6/sqcQPPbcD6lcwjuX4lE9iwpjGBucFrcxEhx1I6T8ljsoOc6GtJJ2AW7xhwIZI3PrcJrgtMBhOub7K5eSYY9zt03T3m5OzeguEVYpNDrFuYd7OKafhaNQ5nsDiN+vrGqYNIToD3hHdh2Pb/hjLUbqzZw6sOx7ey58fPM79Hp5+gz4pueYRxMWDRAFgAh4ekSUc3TVMABd3z1mPAEJOsQ49lXEjNpoh0WxZCcNKN0aiEXwwQoKQCNtRTEPslaYJ2Tb2SrtEBSKQUYG2i49wUpuVEXqhGoulEqU5CCWRsmAPEIDXq1ySNlY0wFnMaArOQmMdrCbfRsnmtGVaw9LWimFcTZEq0jqr4doBRcS8LVJPxnKJgNCizskiIQ5KYIRsLQk3TQSeiUaiax1IHZZzWkFSOup5lenTj0VsIAq4ixRpbDquhSm+Vw3VmMCkuuAqxp2QqYugh4o3Hp91MM0ZSf8AUfsu44cw9CrYCi5/K2JLvYfqjp+ysMbctRXxGbximSWuvEW6EDUD5JzhVWOXf+Qf51HRT8Q1YIY0zTp8loILjdzpGom3/qkMPVs127eQ/wC3Y+kW91rqeKecI6dLy3j5Jk9MEjwnFGq2S4B2YjSzb2Frm0XUdjYa069f51+6yMHiBRruafI8x6SbH4XC+bx8duOX1+Pyff5OqwmeG/V3L+fqvTYmm4O5hru24M6OH8KIILbJnh9XMPCdcH/LP6XHb/ad/dKYjDkExYjVux/Yrrx9Tr/L19Xm6r7M7t5cXv6ft+xNwMo9OilxVBKZp1F7o+HlLPDt0Ko09EwwJlrQrTO2M95CK10hN4nDBKlkLNjcob0Nis5hXC6ApGW1Oqkpak690y9xV5QFVkEEJd5RKryfgquC55NRGpltIkWQqbd1qYas2Lrpj4ZrOaCNkQGU1WqtOiQqVIKlsSF1VFRcR5W3C0q7GFBFQk2Cv+YWvAEewgXulLEp6tVluiSshoM1S3REpS43VJk6LT4dTa43SyD4V0LE2WxWpNBss2s0F3og7VpkkKU6d7ooqAWVKr4UmZiWmm+7y7V1w2b7DMObXY2jZEpYqpUBY2o5rRE7TOgyiB/TvKvjX5y3tm+yDggc7gNwNOxP7rpObKeIzcJ7c4jSDKVti36wshj4cQNDb9lt46gTTeO0/wDzf7LzZdv8Vn2q0sLXmAf50+nul+JU9D6qtIiJ3+26bPMBP8O3qudnbdx27u7HVN/h/HFw8Nx5m+U9h+y9KXZm5txZw/5Dtt/dfPy8seHtsQZ+P8K9RwzigeMzbEWcNRfXXYrydRw+e6eq+39ndb3SceV+9PX4wxjsOP8AMBjQP6EaB3w+nomKeGIFyuMeDI1BkEH6LOOIeJbM5SWzvG094IW+l5LZ234ef7X6aY5Tlx+ff+/5a1KOqsKrVk0C42lFr0YEheq2vjdrQc6VKgEJXB44CxT/ACuFle/Z1okag6ID3t3Ce/L9knjso2ToKtLTsj0i0WKy2gm7QU9SwD33uFjbViYhoIMaqzuGuzNbuRP890y3A5Rf5ogxTvEaegj+ey53KUxlYlpaMp1khVoNI3T35J9RxdFplMnDtA7rpjfAYztU5hOGeJuiVKTSjYXEimVZ2yeFIC7gFSbGyi9FT4gCAovP/cVaePwbwRCDXoGVUNLTKYJleqpGvtCtQpJrC0GnVXq0w0oRbwwDdBg5paYR8VUDohCyQFEdznbmUJj7lUcCd12lTMpQ9Mibq9WmHKpbCrVJiyFohXbBHqr4Y5ahJ0LencQq1n8vcEfO33VgwFzZnp7gwPojflfB2i4uNgSvI4/D5Kjm7AmPTb5L0/E8d4OGLKZh73BriNcsEmDtoB8V57A4GrXJ8Km6pGpAsPVxtPbUrpGaRJI0MIlDGEQDcKrh/ChPCfYOY1oIBHf22S+FxBY6R8e46K7Kssjotj8HcL8WtncJZTvfd23tr7LlyZ48fHcsvUbwt7pr2YdjXsAc+m9tgeZpGs/KyLw+pna9/Vx+TWj7Jj8bcRMCi3+u7vTYfH7LnCKAZTaDrqfUrh0v3sP6lmt/o9XUdVnySYW+J+q1DS6YY6Qg4pw2V6NYGy9NeRnPwpzStHA1hEbrr3iYQcomQqI9SxJDoKbqUmVGwsSpJuFTDVXtMqTQwzm0HEOFlt4bH0iLQsZxFQcyx8TgiDyEgLneOVPX4uIssVrSXH0hAZi3taJM2Uw2O5rrHYnq+GU4YAeiVxvB8xkFK4bjzQQE6zjLCdUSZT0GW3gTgdSjs4ATqVr0eIsKP+bb1T3ZJmN4TFpUTrsQJ8yitZF5SphI1/gVnUWNb3XK2LNuirTqDU3XZFmi9k5UpSEhjWHVivgaro5koJ1MA6qwl1kWsAXd0bDxoqqBmly2XBTcFq4RzLiAhYmsDYIRcP5bhco41kQuNrCcrt0ji8OM3Koj4xjXNJHT+yTa7lBF/wDorQwztAQs5rYJb+kuHwBsiqJjaPM3fOQBPQuavQ0sZUa0MBDQBADRAHoAvPySaR6G3Tlv9Am34nclds54krEvtncb4cSTUFzq791gvC9jQxQKxOLcOImo1sMJuP0z9liU1h6FfTfwZRH5QOAFy75GDPsvmjwvWfgfiVZjajGUX1mZmkimLsc8ho7XgW7eq83XdPnz8Xbx+97WOXbd1mcbxBfiam4Dssdm2P0K9H4RjRL4j8G46alX8rUyOc98B1MvALi4S1rifgJNlHYiqIa9paYBuIJB0I6juvVOLLDCTXqRmZzK+KK6naSmfFYGi10GhSLjfRGrsEhoWK2zMS0za6vh2nynda1FnUWQ5bJ67K2iYIZYo3iteCBEoeIyzzaquE4fmBczZWyJgsPrfRWxdSRAsqPtvB3QKkOtmsnQ2DWBFtUNo+qLVrN0GyC28QsbZMMZIvaF3E4hoZ3XMNVuQ4EEWTmKwTQ3MbjottK8OxLfDvqhHFGfMUoa8OylpAPZUqUc3WAUJrsuPOurKFQC0/NRa8AxjKBDUvhzl3Wi94Il0wFWm2kTcEIKlM3tuqupkalGZSDicqHiqLnENNu6EsymDeUR7GxIuUtTwZbN7JqgeU5dlbJahVcDICayA3JgnZDpl1iRYodTAF5zTEaJn1BeuL6XRKIbEuN09Sw+9igYmqwnK5pB2VtA1KTXtIO4t2OxWW2m5pgHM7sJkkdDqtpjQ1slp7LExznF5mRMEi1wNJ7dlRHOEUwKuaoS92VxO7QTZoBFnGJuLJmsGibJbhB5HuJl2Ya3Jt/18lpZszJc3RayvdfAngpQa3UWWgGiIMEERGxB1Sb8OXCWnTZVwbXGzjHqs6pef41ww0jIux3lP/E9x81p/gvjgoNrUS1znVshplpaIrMPJJcQBcgyei1cVSzU3Ms4HX9x0K8nxfg9ShBImm7Rw6/pd0P1Xbi5LhluOXJxzPHVfeODcYxJa1tehzQAXUXtc2RqS1+Vw9BmWNxnEYesa1Fz2Zg3xqUkB9OpJFRmUw5vMGOLTc+I7svmPBfxlisM2GVcwjlFRueCbanmEC4vHZEwP41rCsK1dlPEuDg+arGhwIgjK5rbQWtI1iO5Xu/r8d8PDOn5Z53/AM/lqYfiBbqFZ+La/eCsx34idisU+s9lOnIzZWA5ZBAvOpM/JafI8TFzfl0XzcpJX0ZTLqZaAXGWnouF9OZ7KuFfy72tCBWqCMwZfouemhsU4ETAHc7IlHFNpgDMOaPms/iPEnPoub4eTlsevVddSa+nTLY5Wt+l1rUBrH0MpBHNN0m6g0zHK6LBXGJcX5QbCwXatJrqgLibajoraAqUQxom5K7TaC0ZfNqq4p7SYAICJRogH/UQFhRduHfUAJi23WFBXgwR2g9U2ajaZAJ5m6Zu+vqElVABL3w8uIIiwHRbhMNrC5MW6qMrN8wHwKWpXe7l302vpC36legaWR0B8QCRoR3TE87VgkzAUVnYczpPpEKKB81mlvKQW9kvTqNmTYA7q9PDspgaS8F0g6RsVanTOTPAcLzKwTLMIPM2+bYbIA1LXOAnqUh/5Oo7M2mAAe9wlxhCRzuAI2J1TpNZmGjzX7q9KgSYbYFZFXE1QQy5tYhatCs5oAnnA/kpQ2JqBgubtGiy21ar7FuXcRuEy6PDzPdLnEyJ0GwVBVkATfbYtjqmwRxrHAWzTqeyYwsudJ2G+6ES7ml0ga+n3VMO8SeaenLED1WaTdavfIRzE2HTusPi7pqN/wBsH1BK0S1ufxJIIkHce6zuIxnbA0b7yTeyk7w08zoFwAdfVabKxcLjKB81ncNpuLnlsAgN8x6kp/xmsZ/iFpO4bJn0haBatiiCC0H02T1agC0EmXHYbJMYhhIa2m8kkBtwBJ0v8VG450luVrI/qPMVRbPPwNRgBBAabzr8CljVa+m8VXA7Ze3UITeJ1oDYlpNy0XtsAbJvguCa+q2q5tSHuLAPDJMmbuyizdPdVUeS4twh9ANcQTTeSGP6xeD3WaF9K/FVOgGGm9vQgNP9V+Zo239/gPCYjhhaRrlcYDiCO8EHeFrHLYsek4BhqdFmZ7Wv8ZuZoMzl2DdpvJ/6VKmOZTJ5MsGzQ6TPcfFcwJhmrXNY0Mpwczj1kDTe0+6axTaYyjw75Wm5FuxGoOuyyR8Jj21GFzQQ4GAN5jXSI1Q6bibkAEOh28ydJ0Fghhjy7O0wDYDuZuCAJ9V3FPIa1wB0bPKSHEjU7eUDXqgiV64zZTTzAjTSOt90rgKMSJlhJLbG0XhDZXdBcWvytBcGusLAyOpveyYp1JhxbnLbEAy0n+oQYBI0lINsyU7taXkjNmAiLaEHVLVMa4NJy+bWdpEEIYxuYuLIIMw2SHNbA2gyBp6oQe5pIdYwDAgiD6bovgKOcSZsnsI8ObABz2GaNL9eh+6Saybehsr55ygANBkE6QD0GoGpjXus4wxYcQbPMzxDeDpHZMt4gMoJozMWzEZXTHxTr+Cte175zAXMCGtaDJOWZtEws7Ftcxwc1rAwgQGkwBPNlaNTPXqt+EpV4kTU/wAhxYC0gNBzEACRfUTC0qppNphtQFrp0zCSdwRqRA+qRq1YAL8oa6+bLmIkCxntdQZq48OZaxxmoXQXENnlbGsRqTCCZIp//lWHYZSB6EqIDq2G/QTtJxJvG/mXU6XkviMAHOJzFocZGUSIvJ7IVHAkywGGz5i429QmaVIOfOZ4Gm5nW0boviAS03B2iCB/p/XruhFMTQosYHgvOxi3qiYepo4NDm6HONJ0Mj0XBTBJYyDBu14c2N4cOp7I1KrADWGIMlgILc2/NFvumqHG4xhAENBBgACfiXJCri2+KdGncgmCY0VXy6oQ0BrYGYMJgakGSL6GUfENbzSQdSGjWR36/wAjRAK06ubMHDynexHcnQXKricPa5LgQCY1G8SEw9zQBy80OLySLnRrG9j1QauH/wAFzzncRGW5GWTbQxG2qSpSqHIGtaGt3zHmsbxKdo0C4SHaX2ix0J69kthKxDeZodEZb+IHN7ZSQDMW7rlXF5nw7MGNMWABm5ADRP6SoDYktdLZDS2CP9R3JH6bjRIYinz26Dc66nX1Q6lY3ytcACI5DpaSeh/ZUw2KDiT8SfXv6n5oJrBklzhlEtaDYST3Ox0+abrNNRnNlkWsMubY5jBBPtqk30jnAs2YkvkCBe1tUIgBwLHS4iCWkmzRABa7UkQbfWUwU5QputlBIkm5ywGiXEOzeiu91MubyiJs7MRN4dLr6E97oT3OiQG5bGGNOVl5u29tBcaJXK4uOYiCJzQLyL6ixudgpNTEBhHLXmTFhlcJjLsQ4arbw1Z1JrTcUoEOcS/K7mmWyIkRB7xC8ZWa9gzltgZBBbqRqPYaToiYLFO5WuD8lTSbSAfMJt79ZRpNbEVgagqPu8mBFw05pAaCY3mDKS4xhyZe5+bKWwZJOfMQ0AC2Uzr3Q3OLSYaSW6mRzDRpGoBgK7a5MhxY0TBa6HEANEcptGh7a9ExCYag0MzNgFwmS46CTBmwd0A6I35ZrhNSQQSczZJcY2BPSOyrQr1GTABDQ0k9OkkNgW2PW+qNxOo5xphzBlPlbIgmL23Hf0UVcM8vinTa5zoJaBJy6A+jZ329pZHBMTnzNa5xI5g0hjZ0mJ6dOiao8Ze2kctKnTqNLeacjSGu5muEXtYmTrsh4z8VYl9MMp5aR/re2z8pmSwus0DSYneyze74OsdeWXjaVS7Kp8NwMOzGY9Mo3Hxv7AfTBcGxmGhDRGvmcQTHQypSwbmmc7i7UGQ4Pza3yzeZmd9OrVMPc50nLGa0CQTcgMvY9+y1GXWZgAzLlykiGCAafmEOMAgmNL3964hoDQ6buEBpaQY1Pwn6qoa9w5i0EC4a50RpAz622S9XlPwtoVmqr4etcN1na4+JIvA1TLyySCzPm0Y1ruV0Xc0gEdQBtF9VSiBlLpgFjhlAku/U0QNf3SuPrAhrecvtHlgtmYII0mba6qxR/A0cHTxE1HvpBgzGM3NbMQQdASemx9V63EnCtZTcWB7HtlpYXB5Y4SJ66g3jReGxlMtAeYIAs1pEE7tgABouT3QMFjQYl7mnT/McbHYaWhbklFvw9JjeL0KTwz8qHtAJaazpLJnLba4HmEx6rPZTcTLGZZBGWPNfzQSLDrP3Q3PlzoMOtGRo0gCXHqf7LmJq1MxcWAzYkDLIGkgW+CNl1n4aYRJqVSTuLg+ha0g+6ir/AOYG7DPoorf4F1lFribkAGbRE3vcSd9VKtUvIhoceWHWEkxl6RYibXUUUg6+LcWvz5dBLgCDnLgJdGo2VsHQOUS2NWjKRBJsYHeAbxuookKOwlcwc3K4ljZgS0uiCGm8EA36fBDNEAebM6XONrAsDhawgSDpN4UURCGx2UtzNBLobALpzGLl5u06aTpsqYik7MGtJe90WtBkWHPb3PsuKKDlDCOkEyzLdxBDpHSDIMyBEd5TwpQ0OFr6AmZAMXPYG4i8/HqiqYrncfKTzRMxJ1BzDQ6ao9BoaRAax7uUQ0R5iMzw0cxka9guqIRbGuOZxOWQ/K8mYJEAGwJ727orKMta8Q480nKARlI5b6gl3y7riiU6/BPcRzATIbE5u87EWBj17LtPBvBcwxbO7MCQXG5k3v6FcUQizXtzAmmHhnM4g5HREg2sZA+Sazmto5rhuCzLBmBA0zRAOshRRNQ1PCRIMaxzF39J5hyjlv3SGLESBzXkbX6uMyY9d1FFBo1+JVWUPDZVYG8rC1tJrDBsQ5zW38sSIJWQ2lXyBzSCDJLbCI3g29lxRV9k+YqQ9zzAkuAaDD9DZ3m99ZUAdkmk6C601IhwJLTDYdBIPWFFFIzRbUaHghhi1TIJc30zFoNo0I1KA6qagkkyIaA4lxFtyTr2kgLiigHXIMQC2ABd08wGu990sLXO+3xUUWMlWhw92WADcFzja09E8+sHGHtBaYBItDt++6ii1iQq7KdNoawAkyY2BOpJIv8ALVYtWlS8oYZ7kWIOohRRSaWExJAAgD2T78QMsrqiYzWc8gnRRRRIf//Z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8" name="AutoShape 12" descr="data:image/jpeg;base64,/9j/4AAQSkZJRgABAQAAAQABAAD/2wCEAAkGBxQTEhUUExQWFRQVFxQUFxcVFBgXFxUUFRUXFxUVFRcYHCggGBolHBQVITEhJSkrLi4uFx8zODMsNygtLisBCgoKDg0OGxAQGiwkHyQsLCwsLCwsLCwsLCwsLCwsLCwsLCwsLCwsLCwsLCwsLCwsLCwsLCwsLCwsLCwsLCwsLP/AABEIALcBEwMBIgACEQEDEQH/xAAbAAACAwEBAQAAAAAAAAAAAAADBAACBQEGB//EADoQAAEDAgQEBAQFAgYDAQAAAAEAAhEDIQQSMUEFIlFhEzJxkYGhscEGFFLR8ELxIzNicsLhFYKSU//EABkBAQEBAQEBAAAAAAAAAAAAAAEAAgMEBf/EACoRAQEAAgEEAQEHBQAAAAAAAAABAhEDBBIhMUFRBSJhgbHR4RMUMnGR/9oADAMBAAIRAxEAPwD5CiMehkK7WrBFaJXXU1Kb4XalRZIMIjUAlXa5aC5cpKi4UFxSVF0JCTceoTmJdZ3ofXRKgXHqEzW8p7j7FZvsz0z1yEVtNTKthTKp4SLlXVIANRmBdyIjKaksxHAVWU0y1qzTAC1Tw0bLdGZR7I2QKdJW8Ap2kxELULTO8EhXYUzUaly1KEpXTIal6YPRNBllmwwKrClNll0tVuyM/Q2o9tkEJh/RDFAFGC9uBDeUbKhvokrogZUTbcA7sonwnmgFaF2m1Wc1QCLFzKrgq4VtAZVYBHyIZCU6wKOYrMRFlANpogpIjQitTtAinor1BaPUW9P7JsUhlJOvlA6zqfh90oX2joJPoBKz8n4Bc6LBslcY7NNoI1BTNGm5sZxZ8Q4Hc6NcNuiticMWua7uGH0dp8491tkq4IMuPlbI72n0WkaIc+P6W693dFalBmAY2PX0VtE6Dw4G0Eag7IjQpi2Q9rhvynuDojU6aiJTpomUrtMdUZwCzadANF07RSjkSlWhSMQuXKG6qutcgpBUYxXhVcUrY9NibpxCzBU7o/iWsVRC1YlBqobqpXc0rObFceN1UVURjZQ3sWcDHGukplhhKhiYYupNCqOqiULF1BeZpK1RHbSRHU7KrJRlFXdRhFZZHF1bOijQp4SZyK4pypaKimi/lyitZCeo07KWmbToK5ZCde2EJ7VRaVABabaWneSkKrYa7vb4SE7lg+qrUw+ZhA1gj47fZE9hbiBJouy9vadQgMxZfTcHeaC5vq3mg+y43GNNMkkZoILd82kQstuILf52hbgrVe8iiXbuDn//AFcfIhNUKNgNoCjML4lIX8zB7x+6vw/EsczmcGvZyva4gEEW32QVcfhxDBuajR7ST9FZ9GF2jVFR4cPIwEA7OedSOwH1R3IpLBiu0JmnQkSg1OXVITwuqqcOFzxUVjpQST2mUSk5HfSVWtCloWmVaowFCaFd4spFqghFpVAgObdMUKUKQdcnouMJBV8YhZrhYzZo9CtBui5gUi51yqtqJwnhQ9lKq4ELlGdU1SeNFuxoNrionAAuLK289F1aoUdrQiFoSiLGq7aSIQEWigq+HZca5XrvXKLZUgzdOUBZDFOCiEiFJKgQ2MJV2XTFMhUVZ9azr9P4ETCiR6/sqcQPPbcD6lcwjuX4lE9iwpjGBucFrcxEhx1I6T8ljsoOc6GtJJ2AW7xhwIZI3PrcJrgtMBhOub7K5eSYY9zt03T3m5OzeguEVYpNDrFuYd7OKafhaNQ5nsDiN+vrGqYNIToD3hHdh2Pb/hjLUbqzZw6sOx7ey58fPM79Hp5+gz4pueYRxMWDRAFgAh4ekSUc3TVMABd3z1mPAEJOsQ49lXEjNpoh0WxZCcNKN0aiEXwwQoKQCNtRTEPslaYJ2Tb2SrtEBSKQUYG2i49wUpuVEXqhGoulEqU5CCWRsmAPEIDXq1ySNlY0wFnMaArOQmMdrCbfRsnmtGVaw9LWimFcTZEq0jqr4doBRcS8LVJPxnKJgNCizskiIQ5KYIRsLQk3TQSeiUaiax1IHZZzWkFSOup5lenTj0VsIAq4ixRpbDquhSm+Vw3VmMCkuuAqxp2QqYugh4o3Hp91MM0ZSf8AUfsu44cw9CrYCi5/K2JLvYfqjp+ysMbctRXxGbximSWuvEW6EDUD5JzhVWOXf+Qf51HRT8Q1YIY0zTp8loILjdzpGom3/qkMPVs127eQ/wC3Y+kW91rqeKecI6dLy3j5Jk9MEjwnFGq2S4B2YjSzb2Frm0XUdjYa069f51+6yMHiBRruafI8x6SbH4XC+bx8duOX1+Pyff5OqwmeG/V3L+fqvTYmm4O5hru24M6OH8KIILbJnh9XMPCdcH/LP6XHb/ad/dKYjDkExYjVux/Yrrx9Tr/L19Xm6r7M7t5cXv6ft+xNwMo9OilxVBKZp1F7o+HlLPDt0Ko09EwwJlrQrTO2M95CK10hN4nDBKlkLNjcob0Nis5hXC6ApGW1Oqkpak690y9xV5QFVkEEJd5RKryfgquC55NRGpltIkWQqbd1qYas2Lrpj4ZrOaCNkQGU1WqtOiQqVIKlsSF1VFRcR5W3C0q7GFBFQk2Cv+YWvAEewgXulLEp6tVluiSshoM1S3REpS43VJk6LT4dTa43SyD4V0LE2WxWpNBss2s0F3og7VpkkKU6d7ooqAWVKr4UmZiWmm+7y7V1w2b7DMObXY2jZEpYqpUBY2o5rRE7TOgyiB/TvKvjX5y3tm+yDggc7gNwNOxP7rpObKeIzcJ7c4jSDKVti36wshj4cQNDb9lt46gTTeO0/wDzf7LzZdv8Vn2q0sLXmAf50+nul+JU9D6qtIiJ3+26bPMBP8O3qudnbdx27u7HVN/h/HFw8Nx5m+U9h+y9KXZm5txZw/5Dtt/dfPy8seHtsQZ+P8K9RwzigeMzbEWcNRfXXYrydRw+e6eq+39ndb3SceV+9PX4wxjsOP8AMBjQP6EaB3w+nomKeGIFyuMeDI1BkEH6LOOIeJbM5SWzvG094IW+l5LZ234ef7X6aY5Tlx+ff+/5a1KOqsKrVk0C42lFr0YEheq2vjdrQc6VKgEJXB44CxT/ACuFle/Z1okag6ID3t3Ce/L9knjso2ToKtLTsj0i0WKy2gm7QU9SwD33uFjbViYhoIMaqzuGuzNbuRP890y3A5Rf5ogxTvEaegj+ey53KUxlYlpaMp1khVoNI3T35J9RxdFplMnDtA7rpjfAYztU5hOGeJuiVKTSjYXEimVZ2yeFIC7gFSbGyi9FT4gCAovP/cVaePwbwRCDXoGVUNLTKYJleqpGvtCtQpJrC0GnVXq0w0oRbwwDdBg5paYR8VUDohCyQFEdznbmUJj7lUcCd12lTMpQ9Mibq9WmHKpbCrVJiyFohXbBHqr4Y5ahJ0LencQq1n8vcEfO33VgwFzZnp7gwPojflfB2i4uNgSvI4/D5Kjm7AmPTb5L0/E8d4OGLKZh73BriNcsEmDtoB8V57A4GrXJ8Km6pGpAsPVxtPbUrpGaRJI0MIlDGEQDcKrh/ChPCfYOY1oIBHf22S+FxBY6R8e46K7Kssjotj8HcL8WtncJZTvfd23tr7LlyZ48fHcsvUbwt7pr2YdjXsAc+m9tgeZpGs/KyLw+pna9/Vx+TWj7Jj8bcRMCi3+u7vTYfH7LnCKAZTaDrqfUrh0v3sP6lmt/o9XUdVnySYW+J+q1DS6YY6Qg4pw2V6NYGy9NeRnPwpzStHA1hEbrr3iYQcomQqI9SxJDoKbqUmVGwsSpJuFTDVXtMqTQwzm0HEOFlt4bH0iLQsZxFQcyx8TgiDyEgLneOVPX4uIssVrSXH0hAZi3taJM2Uw2O5rrHYnq+GU4YAeiVxvB8xkFK4bjzQQE6zjLCdUSZT0GW3gTgdSjs4ATqVr0eIsKP+bb1T3ZJmN4TFpUTrsQJ8yitZF5SphI1/gVnUWNb3XK2LNuirTqDU3XZFmi9k5UpSEhjWHVivgaro5koJ1MA6qwl1kWsAXd0bDxoqqBmly2XBTcFq4RzLiAhYmsDYIRcP5bhco41kQuNrCcrt0ji8OM3Koj4xjXNJHT+yTa7lBF/wDorQwztAQs5rYJb+kuHwBsiqJjaPM3fOQBPQuavQ0sZUa0MBDQBADRAHoAvPySaR6G3Tlv9Am34nclds54krEvtncb4cSTUFzq791gvC9jQxQKxOLcOImo1sMJuP0z9liU1h6FfTfwZRH5QOAFy75GDPsvmjwvWfgfiVZjajGUX1mZmkimLsc8ho7XgW7eq83XdPnz8Xbx+97WOXbd1mcbxBfiam4Dssdm2P0K9H4RjRL4j8G46alX8rUyOc98B1MvALi4S1rifgJNlHYiqIa9paYBuIJB0I6juvVOLLDCTXqRmZzK+KK6naSmfFYGi10GhSLjfRGrsEhoWK2zMS0za6vh2nynda1FnUWQ5bJ67K2iYIZYo3iteCBEoeIyzzaquE4fmBczZWyJgsPrfRWxdSRAsqPtvB3QKkOtmsnQ2DWBFtUNo+qLVrN0GyC28QsbZMMZIvaF3E4hoZ3XMNVuQ4EEWTmKwTQ3MbjottK8OxLfDvqhHFGfMUoa8OylpAPZUqUc3WAUJrsuPOurKFQC0/NRa8AxjKBDUvhzl3Wi94Il0wFWm2kTcEIKlM3tuqupkalGZSDicqHiqLnENNu6EsymDeUR7GxIuUtTwZbN7JqgeU5dlbJahVcDICayA3JgnZDpl1iRYodTAF5zTEaJn1BeuL6XRKIbEuN09Sw+9igYmqwnK5pB2VtA1KTXtIO4t2OxWW2m5pgHM7sJkkdDqtpjQ1slp7LExznF5mRMEi1wNJ7dlRHOEUwKuaoS92VxO7QTZoBFnGJuLJmsGibJbhB5HuJl2Ya3Jt/18lpZszJc3RayvdfAngpQa3UWWgGiIMEERGxB1Sb8OXCWnTZVwbXGzjHqs6pef41ww0jIux3lP/E9x81p/gvjgoNrUS1znVshplpaIrMPJJcQBcgyei1cVSzU3Ms4HX9x0K8nxfg9ShBImm7Rw6/pd0P1Xbi5LhluOXJxzPHVfeODcYxJa1tehzQAXUXtc2RqS1+Vw9BmWNxnEYesa1Fz2Zg3xqUkB9OpJFRmUw5vMGOLTc+I7svmPBfxlisM2GVcwjlFRueCbanmEC4vHZEwP41rCsK1dlPEuDg+arGhwIgjK5rbQWtI1iO5Xu/r8d8PDOn5Z53/AM/lqYfiBbqFZ+La/eCsx34idisU+s9lOnIzZWA5ZBAvOpM/JafI8TFzfl0XzcpJX0ZTLqZaAXGWnouF9OZ7KuFfy72tCBWqCMwZfouemhsU4ETAHc7IlHFNpgDMOaPms/iPEnPoub4eTlsevVddSa+nTLY5Wt+l1rUBrH0MpBHNN0m6g0zHK6LBXGJcX5QbCwXatJrqgLibajoraAqUQxom5K7TaC0ZfNqq4p7SYAICJRogH/UQFhRduHfUAJi23WFBXgwR2g9U2ajaZAJ5m6Zu+vqElVABL3w8uIIiwHRbhMNrC5MW6qMrN8wHwKWpXe7l302vpC36legaWR0B8QCRoR3TE87VgkzAUVnYczpPpEKKB81mlvKQW9kvTqNmTYA7q9PDspgaS8F0g6RsVanTOTPAcLzKwTLMIPM2+bYbIA1LXOAnqUh/5Oo7M2mAAe9wlxhCRzuAI2J1TpNZmGjzX7q9KgSYbYFZFXE1QQy5tYhatCs5oAnnA/kpQ2JqBgubtGiy21ar7FuXcRuEy6PDzPdLnEyJ0GwVBVkATfbYtjqmwRxrHAWzTqeyYwsudJ2G+6ES7ml0ga+n3VMO8SeaenLED1WaTdavfIRzE2HTusPi7pqN/wBsH1BK0S1ufxJIIkHce6zuIxnbA0b7yTeyk7w08zoFwAdfVabKxcLjKB81ncNpuLnlsAgN8x6kp/xmsZ/iFpO4bJn0haBatiiCC0H02T1agC0EmXHYbJMYhhIa2m8kkBtwBJ0v8VG450luVrI/qPMVRbPPwNRgBBAabzr8CljVa+m8VXA7Ze3UITeJ1oDYlpNy0XtsAbJvguCa+q2q5tSHuLAPDJMmbuyizdPdVUeS4twh9ANcQTTeSGP6xeD3WaF9K/FVOgGGm9vQgNP9V+Zo239/gPCYjhhaRrlcYDiCO8EHeFrHLYsek4BhqdFmZ7Wv8ZuZoMzl2DdpvJ/6VKmOZTJ5MsGzQ6TPcfFcwJhmrXNY0Mpwczj1kDTe0+6axTaYyjw75Wm5FuxGoOuyyR8Jj21GFzQQ4GAN5jXSI1Q6bibkAEOh28ydJ0Fghhjy7O0wDYDuZuCAJ9V3FPIa1wB0bPKSHEjU7eUDXqgiV64zZTTzAjTSOt90rgKMSJlhJLbG0XhDZXdBcWvytBcGusLAyOpveyYp1JhxbnLbEAy0n+oQYBI0lINsyU7taXkjNmAiLaEHVLVMa4NJy+bWdpEEIYxuYuLIIMw2SHNbA2gyBp6oQe5pIdYwDAgiD6bovgKOcSZsnsI8ObABz2GaNL9eh+6Saybehsr55ygANBkE6QD0GoGpjXus4wxYcQbPMzxDeDpHZMt4gMoJozMWzEZXTHxTr+Cte175zAXMCGtaDJOWZtEws7Ftcxwc1rAwgQGkwBPNlaNTPXqt+EpV4kTU/wAhxYC0gNBzEACRfUTC0qppNphtQFrp0zCSdwRqRA+qRq1YAL8oa6+bLmIkCxntdQZq48OZaxxmoXQXENnlbGsRqTCCZIp//lWHYZSB6EqIDq2G/QTtJxJvG/mXU6XkviMAHOJzFocZGUSIvJ7IVHAkywGGz5i429QmaVIOfOZ4Gm5nW0boviAS03B2iCB/p/XruhFMTQosYHgvOxi3qiYepo4NDm6HONJ0Mj0XBTBJYyDBu14c2N4cOp7I1KrADWGIMlgILc2/NFvumqHG4xhAENBBgACfiXJCri2+KdGncgmCY0VXy6oQ0BrYGYMJgakGSL6GUfENbzSQdSGjWR36/wAjRAK06ubMHDynexHcnQXKricPa5LgQCY1G8SEw9zQBy80OLySLnRrG9j1QauH/wAFzzncRGW5GWTbQxG2qSpSqHIGtaGt3zHmsbxKdo0C4SHaX2ix0J69kthKxDeZodEZb+IHN7ZSQDMW7rlXF5nw7MGNMWABm5ADRP6SoDYktdLZDS2CP9R3JH6bjRIYinz26Dc66nX1Q6lY3ytcACI5DpaSeh/ZUw2KDiT8SfXv6n5oJrBklzhlEtaDYST3Ox0+abrNNRnNlkWsMubY5jBBPtqk30jnAs2YkvkCBe1tUIgBwLHS4iCWkmzRABa7UkQbfWUwU5QputlBIkm5ywGiXEOzeiu91MubyiJs7MRN4dLr6E97oT3OiQG5bGGNOVl5u29tBcaJXK4uOYiCJzQLyL6ixudgpNTEBhHLXmTFhlcJjLsQ4arbw1Z1JrTcUoEOcS/K7mmWyIkRB7xC8ZWa9gzltgZBBbqRqPYaToiYLFO5WuD8lTSbSAfMJt79ZRpNbEVgagqPu8mBFw05pAaCY3mDKS4xhyZe5+bKWwZJOfMQ0AC2Uzr3Q3OLSYaSW6mRzDRpGoBgK7a5MhxY0TBa6HEANEcptGh7a9ExCYag0MzNgFwmS46CTBmwd0A6I35ZrhNSQQSczZJcY2BPSOyrQr1GTABDQ0k9OkkNgW2PW+qNxOo5xphzBlPlbIgmL23Hf0UVcM8vinTa5zoJaBJy6A+jZ329pZHBMTnzNa5xI5g0hjZ0mJ6dOiao8Ze2kctKnTqNLeacjSGu5muEXtYmTrsh4z8VYl9MMp5aR/re2z8pmSwus0DSYneyze74OsdeWXjaVS7Kp8NwMOzGY9Mo3Hxv7AfTBcGxmGhDRGvmcQTHQypSwbmmc7i7UGQ4Pza3yzeZmd9OrVMPc50nLGa0CQTcgMvY9+y1GXWZgAzLlykiGCAafmEOMAgmNL3964hoDQ6buEBpaQY1Pwn6qoa9w5i0EC4a50RpAz622S9XlPwtoVmqr4etcN1na4+JIvA1TLyySCzPm0Y1ruV0Xc0gEdQBtF9VSiBlLpgFjhlAku/U0QNf3SuPrAhrecvtHlgtmYII0mba6qxR/A0cHTxE1HvpBgzGM3NbMQQdASemx9V63EnCtZTcWB7HtlpYXB5Y4SJ66g3jReGxlMtAeYIAs1pEE7tgABouT3QMFjQYl7mnT/McbHYaWhbklFvw9JjeL0KTwz8qHtAJaazpLJnLba4HmEx6rPZTcTLGZZBGWPNfzQSLDrP3Q3PlzoMOtGRo0gCXHqf7LmJq1MxcWAzYkDLIGkgW+CNl1n4aYRJqVSTuLg+ha0g+6ir/AOYG7DPoorf4F1lFribkAGbRE3vcSd9VKtUvIhoceWHWEkxl6RYibXUUUg6+LcWvz5dBLgCDnLgJdGo2VsHQOUS2NWjKRBJsYHeAbxuookKOwlcwc3K4ljZgS0uiCGm8EA36fBDNEAebM6XONrAsDhawgSDpN4UURCGx2UtzNBLobALpzGLl5u06aTpsqYik7MGtJe90WtBkWHPb3PsuKKDlDCOkEyzLdxBDpHSDIMyBEd5TwpQ0OFr6AmZAMXPYG4i8/HqiqYrncfKTzRMxJ1BzDQ6ao9BoaRAax7uUQ0R5iMzw0cxka9guqIRbGuOZxOWQ/K8mYJEAGwJ727orKMta8Q480nKARlI5b6gl3y7riiU6/BPcRzATIbE5u87EWBj17LtPBvBcwxbO7MCQXG5k3v6FcUQizXtzAmmHhnM4g5HREg2sZA+Sazmto5rhuCzLBmBA0zRAOshRRNQ1PCRIMaxzF39J5hyjlv3SGLESBzXkbX6uMyY9d1FFBo1+JVWUPDZVYG8rC1tJrDBsQ5zW38sSIJWQ2lXyBzSCDJLbCI3g29lxRV9k+YqQ9zzAkuAaDD9DZ3m99ZUAdkmk6C601IhwJLTDYdBIPWFFFIzRbUaHghhi1TIJc30zFoNo0I1KA6qagkkyIaA4lxFtyTr2kgLiigHXIMQC2ABd08wGu990sLXO+3xUUWMlWhw92WADcFzja09E8+sHGHtBaYBItDt++6ii1iQq7KdNoawAkyY2BOpJIv8ALVYtWlS8oYZ7kWIOohRRSaWExJAAgD2T78QMsrqiYzWc8gnRRRRIf//Z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9" name="AutoShape 14" descr="data:image/jpeg;base64,/9j/4AAQSkZJRgABAQAAAQABAAD/2wCEAAkGBxQTEhUUExQWFRQVFxQUFxcVFBgXFxUUFRUXFxUVFRcYHCggGBolHBQVITEhJSkrLi4uFx8zODMsNygtLisBCgoKDg0OGxAQGiwkHyQsLCwsLCwsLCwsLCwsLCwsLCwsLCwsLCwsLCwsLCwsLCwsLCwsLCwsLCwsLCwsLCwsLP/AABEIALcBEwMBIgACEQEDEQH/xAAbAAACAwEBAQAAAAAAAAAAAAADBAACBQEGB//EADoQAAEDAgQEBAQFAgYDAQAAAAEAAhEDIQQSMUEFIlFhEzJxkYGhscEGFFLR8ELxIzNicsLhFYKSU//EABkBAQEBAQEBAAAAAAAAAAAAAAEAAgMEBf/EACoRAQEAAgEEAQEHBQAAAAAAAAABAhEDBBIhMUFRBSJhgbHR4RMUMnGR/9oADAMBAAIRAxEAPwD5CiMehkK7WrBFaJXXU1Kb4XalRZIMIjUAlXa5aC5cpKi4UFxSVF0JCTceoTmJdZ3ofXRKgXHqEzW8p7j7FZvsz0z1yEVtNTKthTKp4SLlXVIANRmBdyIjKaksxHAVWU0y1qzTAC1Tw0bLdGZR7I2QKdJW8Ap2kxELULTO8EhXYUzUaly1KEpXTIal6YPRNBllmwwKrClNll0tVuyM/Q2o9tkEJh/RDFAFGC9uBDeUbKhvokrogZUTbcA7sonwnmgFaF2m1Wc1QCLFzKrgq4VtAZVYBHyIZCU6wKOYrMRFlANpogpIjQitTtAinor1BaPUW9P7JsUhlJOvlA6zqfh90oX2joJPoBKz8n4Bc6LBslcY7NNoI1BTNGm5sZxZ8Q4Hc6NcNuiticMWua7uGH0dp8491tkq4IMuPlbI72n0WkaIc+P6W693dFalBmAY2PX0VtE6Dw4G0Eag7IjQpi2Q9rhvynuDojU6aiJTpomUrtMdUZwCzadANF07RSjkSlWhSMQuXKG6qutcgpBUYxXhVcUrY9NibpxCzBU7o/iWsVRC1YlBqobqpXc0rObFceN1UVURjZQ3sWcDHGukplhhKhiYYupNCqOqiULF1BeZpK1RHbSRHU7KrJRlFXdRhFZZHF1bOijQp4SZyK4pypaKimi/lyitZCeo07KWmbToK5ZCde2EJ7VRaVABabaWneSkKrYa7vb4SE7lg+qrUw+ZhA1gj47fZE9hbiBJouy9vadQgMxZfTcHeaC5vq3mg+y43GNNMkkZoILd82kQstuILf52hbgrVe8iiXbuDn//AFcfIhNUKNgNoCjML4lIX8zB7x+6vw/EsczmcGvZyva4gEEW32QVcfhxDBuajR7ST9FZ9GF2jVFR4cPIwEA7OedSOwH1R3IpLBiu0JmnQkSg1OXVITwuqqcOFzxUVjpQST2mUSk5HfSVWtCloWmVaowFCaFd4spFqghFpVAgObdMUKUKQdcnouMJBV8YhZrhYzZo9CtBui5gUi51yqtqJwnhQ9lKq4ELlGdU1SeNFuxoNrionAAuLK289F1aoUdrQiFoSiLGq7aSIQEWigq+HZca5XrvXKLZUgzdOUBZDFOCiEiFJKgQ2MJV2XTFMhUVZ9azr9P4ETCiR6/sqcQPPbcD6lcwjuX4lE9iwpjGBucFrcxEhx1I6T8ljsoOc6GtJJ2AW7xhwIZI3PrcJrgtMBhOub7K5eSYY9zt03T3m5OzeguEVYpNDrFuYd7OKafhaNQ5nsDiN+vrGqYNIToD3hHdh2Pb/hjLUbqzZw6sOx7ey58fPM79Hp5+gz4pueYRxMWDRAFgAh4ekSUc3TVMABd3z1mPAEJOsQ49lXEjNpoh0WxZCcNKN0aiEXwwQoKQCNtRTEPslaYJ2Tb2SrtEBSKQUYG2i49wUpuVEXqhGoulEqU5CCWRsmAPEIDXq1ySNlY0wFnMaArOQmMdrCbfRsnmtGVaw9LWimFcTZEq0jqr4doBRcS8LVJPxnKJgNCizskiIQ5KYIRsLQk3TQSeiUaiax1IHZZzWkFSOup5lenTj0VsIAq4ixRpbDquhSm+Vw3VmMCkuuAqxp2QqYugh4o3Hp91MM0ZSf8AUfsu44cw9CrYCi5/K2JLvYfqjp+ysMbctRXxGbximSWuvEW6EDUD5JzhVWOXf+Qf51HRT8Q1YIY0zTp8loILjdzpGom3/qkMPVs127eQ/wC3Y+kW91rqeKecI6dLy3j5Jk9MEjwnFGq2S4B2YjSzb2Frm0XUdjYa069f51+6yMHiBRruafI8x6SbH4XC+bx8duOX1+Pyff5OqwmeG/V3L+fqvTYmm4O5hru24M6OH8KIILbJnh9XMPCdcH/LP6XHb/ad/dKYjDkExYjVux/Yrrx9Tr/L19Xm6r7M7t5cXv6ft+xNwMo9OilxVBKZp1F7o+HlLPDt0Ko09EwwJlrQrTO2M95CK10hN4nDBKlkLNjcob0Nis5hXC6ApGW1Oqkpak690y9xV5QFVkEEJd5RKryfgquC55NRGpltIkWQqbd1qYas2Lrpj4ZrOaCNkQGU1WqtOiQqVIKlsSF1VFRcR5W3C0q7GFBFQk2Cv+YWvAEewgXulLEp6tVluiSshoM1S3REpS43VJk6LT4dTa43SyD4V0LE2WxWpNBss2s0F3og7VpkkKU6d7ooqAWVKr4UmZiWmm+7y7V1w2b7DMObXY2jZEpYqpUBY2o5rRE7TOgyiB/TvKvjX5y3tm+yDggc7gNwNOxP7rpObKeIzcJ7c4jSDKVti36wshj4cQNDb9lt46gTTeO0/wDzf7LzZdv8Vn2q0sLXmAf50+nul+JU9D6qtIiJ3+26bPMBP8O3qudnbdx27u7HVN/h/HFw8Nx5m+U9h+y9KXZm5txZw/5Dtt/dfPy8seHtsQZ+P8K9RwzigeMzbEWcNRfXXYrydRw+e6eq+39ndb3SceV+9PX4wxjsOP8AMBjQP6EaB3w+nomKeGIFyuMeDI1BkEH6LOOIeJbM5SWzvG094IW+l5LZ234ef7X6aY5Tlx+ff+/5a1KOqsKrVk0C42lFr0YEheq2vjdrQc6VKgEJXB44CxT/ACuFle/Z1okag6ID3t3Ce/L9knjso2ToKtLTsj0i0WKy2gm7QU9SwD33uFjbViYhoIMaqzuGuzNbuRP890y3A5Rf5ogxTvEaegj+ey53KUxlYlpaMp1khVoNI3T35J9RxdFplMnDtA7rpjfAYztU5hOGeJuiVKTSjYXEimVZ2yeFIC7gFSbGyi9FT4gCAovP/cVaePwbwRCDXoGVUNLTKYJleqpGvtCtQpJrC0GnVXq0w0oRbwwDdBg5paYR8VUDohCyQFEdznbmUJj7lUcCd12lTMpQ9Mibq9WmHKpbCrVJiyFohXbBHqr4Y5ahJ0LencQq1n8vcEfO33VgwFzZnp7gwPojflfB2i4uNgSvI4/D5Kjm7AmPTb5L0/E8d4OGLKZh73BriNcsEmDtoB8V57A4GrXJ8Km6pGpAsPVxtPbUrpGaRJI0MIlDGEQDcKrh/ChPCfYOY1oIBHf22S+FxBY6R8e46K7Kssjotj8HcL8WtncJZTvfd23tr7LlyZ48fHcsvUbwt7pr2YdjXsAc+m9tgeZpGs/KyLw+pna9/Vx+TWj7Jj8bcRMCi3+u7vTYfH7LnCKAZTaDrqfUrh0v3sP6lmt/o9XUdVnySYW+J+q1DS6YY6Qg4pw2V6NYGy9NeRnPwpzStHA1hEbrr3iYQcomQqI9SxJDoKbqUmVGwsSpJuFTDVXtMqTQwzm0HEOFlt4bH0iLQsZxFQcyx8TgiDyEgLneOVPX4uIssVrSXH0hAZi3taJM2Uw2O5rrHYnq+GU4YAeiVxvB8xkFK4bjzQQE6zjLCdUSZT0GW3gTgdSjs4ATqVr0eIsKP+bb1T3ZJmN4TFpUTrsQJ8yitZF5SphI1/gVnUWNb3XK2LNuirTqDU3XZFmi9k5UpSEhjWHVivgaro5koJ1MA6qwl1kWsAXd0bDxoqqBmly2XBTcFq4RzLiAhYmsDYIRcP5bhco41kQuNrCcrt0ji8OM3Koj4xjXNJHT+yTa7lBF/wDorQwztAQs5rYJb+kuHwBsiqJjaPM3fOQBPQuavQ0sZUa0MBDQBADRAHoAvPySaR6G3Tlv9Am34nclds54krEvtncb4cSTUFzq791gvC9jQxQKxOLcOImo1sMJuP0z9liU1h6FfTfwZRH5QOAFy75GDPsvmjwvWfgfiVZjajGUX1mZmkimLsc8ho7XgW7eq83XdPnz8Xbx+97WOXbd1mcbxBfiam4Dssdm2P0K9H4RjRL4j8G46alX8rUyOc98B1MvALi4S1rifgJNlHYiqIa9paYBuIJB0I6juvVOLLDCTXqRmZzK+KK6naSmfFYGi10GhSLjfRGrsEhoWK2zMS0za6vh2nynda1FnUWQ5bJ67K2iYIZYo3iteCBEoeIyzzaquE4fmBczZWyJgsPrfRWxdSRAsqPtvB3QKkOtmsnQ2DWBFtUNo+qLVrN0GyC28QsbZMMZIvaF3E4hoZ3XMNVuQ4EEWTmKwTQ3MbjottK8OxLfDvqhHFGfMUoa8OylpAPZUqUc3WAUJrsuPOurKFQC0/NRa8AxjKBDUvhzl3Wi94Il0wFWm2kTcEIKlM3tuqupkalGZSDicqHiqLnENNu6EsymDeUR7GxIuUtTwZbN7JqgeU5dlbJahVcDICayA3JgnZDpl1iRYodTAF5zTEaJn1BeuL6XRKIbEuN09Sw+9igYmqwnK5pB2VtA1KTXtIO4t2OxWW2m5pgHM7sJkkdDqtpjQ1slp7LExznF5mRMEi1wNJ7dlRHOEUwKuaoS92VxO7QTZoBFnGJuLJmsGibJbhB5HuJl2Ya3Jt/18lpZszJc3RayvdfAngpQa3UWWgGiIMEERGxB1Sb8OXCWnTZVwbXGzjHqs6pef41ww0jIux3lP/E9x81p/gvjgoNrUS1znVshplpaIrMPJJcQBcgyei1cVSzU3Ms4HX9x0K8nxfg9ShBImm7Rw6/pd0P1Xbi5LhluOXJxzPHVfeODcYxJa1tehzQAXUXtc2RqS1+Vw9BmWNxnEYesa1Fz2Zg3xqUkB9OpJFRmUw5vMGOLTc+I7svmPBfxlisM2GVcwjlFRueCbanmEC4vHZEwP41rCsK1dlPEuDg+arGhwIgjK5rbQWtI1iO5Xu/r8d8PDOn5Z53/AM/lqYfiBbqFZ+La/eCsx34idisU+s9lOnIzZWA5ZBAvOpM/JafI8TFzfl0XzcpJX0ZTLqZaAXGWnouF9OZ7KuFfy72tCBWqCMwZfouemhsU4ETAHc7IlHFNpgDMOaPms/iPEnPoub4eTlsevVddSa+nTLY5Wt+l1rUBrH0MpBHNN0m6g0zHK6LBXGJcX5QbCwXatJrqgLibajoraAqUQxom5K7TaC0ZfNqq4p7SYAICJRogH/UQFhRduHfUAJi23WFBXgwR2g9U2ajaZAJ5m6Zu+vqElVABL3w8uIIiwHRbhMNrC5MW6qMrN8wHwKWpXe7l302vpC36legaWR0B8QCRoR3TE87VgkzAUVnYczpPpEKKB81mlvKQW9kvTqNmTYA7q9PDspgaS8F0g6RsVanTOTPAcLzKwTLMIPM2+bYbIA1LXOAnqUh/5Oo7M2mAAe9wlxhCRzuAI2J1TpNZmGjzX7q9KgSYbYFZFXE1QQy5tYhatCs5oAnnA/kpQ2JqBgubtGiy21ar7FuXcRuEy6PDzPdLnEyJ0GwVBVkATfbYtjqmwRxrHAWzTqeyYwsudJ2G+6ES7ml0ga+n3VMO8SeaenLED1WaTdavfIRzE2HTusPi7pqN/wBsH1BK0S1ufxJIIkHce6zuIxnbA0b7yTeyk7w08zoFwAdfVabKxcLjKB81ncNpuLnlsAgN8x6kp/xmsZ/iFpO4bJn0haBatiiCC0H02T1agC0EmXHYbJMYhhIa2m8kkBtwBJ0v8VG450luVrI/qPMVRbPPwNRgBBAabzr8CljVa+m8VXA7Ze3UITeJ1oDYlpNy0XtsAbJvguCa+q2q5tSHuLAPDJMmbuyizdPdVUeS4twh9ANcQTTeSGP6xeD3WaF9K/FVOgGGm9vQgNP9V+Zo239/gPCYjhhaRrlcYDiCO8EHeFrHLYsek4BhqdFmZ7Wv8ZuZoMzl2DdpvJ/6VKmOZTJ5MsGzQ6TPcfFcwJhmrXNY0Mpwczj1kDTe0+6axTaYyjw75Wm5FuxGoOuyyR8Jj21GFzQQ4GAN5jXSI1Q6bibkAEOh28ydJ0Fghhjy7O0wDYDuZuCAJ9V3FPIa1wB0bPKSHEjU7eUDXqgiV64zZTTzAjTSOt90rgKMSJlhJLbG0XhDZXdBcWvytBcGusLAyOpveyYp1JhxbnLbEAy0n+oQYBI0lINsyU7taXkjNmAiLaEHVLVMa4NJy+bWdpEEIYxuYuLIIMw2SHNbA2gyBp6oQe5pIdYwDAgiD6bovgKOcSZsnsI8ObABz2GaNL9eh+6Saybehsr55ygANBkE6QD0GoGpjXus4wxYcQbPMzxDeDpHZMt4gMoJozMWzEZXTHxTr+Cte175zAXMCGtaDJOWZtEws7Ftcxwc1rAwgQGkwBPNlaNTPXqt+EpV4kTU/wAhxYC0gNBzEACRfUTC0qppNphtQFrp0zCSdwRqRA+qRq1YAL8oa6+bLmIkCxntdQZq48OZaxxmoXQXENnlbGsRqTCCZIp//lWHYZSB6EqIDq2G/QTtJxJvG/mXU6XkviMAHOJzFocZGUSIvJ7IVHAkywGGz5i429QmaVIOfOZ4Gm5nW0boviAS03B2iCB/p/XruhFMTQosYHgvOxi3qiYepo4NDm6HONJ0Mj0XBTBJYyDBu14c2N4cOp7I1KrADWGIMlgILc2/NFvumqHG4xhAENBBgACfiXJCri2+KdGncgmCY0VXy6oQ0BrYGYMJgakGSL6GUfENbzSQdSGjWR36/wAjRAK06ubMHDynexHcnQXKricPa5LgQCY1G8SEw9zQBy80OLySLnRrG9j1QauH/wAFzzncRGW5GWTbQxG2qSpSqHIGtaGt3zHmsbxKdo0C4SHaX2ix0J69kthKxDeZodEZb+IHN7ZSQDMW7rlXF5nw7MGNMWABm5ADRP6SoDYktdLZDS2CP9R3JH6bjRIYinz26Dc66nX1Q6lY3ytcACI5DpaSeh/ZUw2KDiT8SfXv6n5oJrBklzhlEtaDYST3Ox0+abrNNRnNlkWsMubY5jBBPtqk30jnAs2YkvkCBe1tUIgBwLHS4iCWkmzRABa7UkQbfWUwU5QputlBIkm5ywGiXEOzeiu91MubyiJs7MRN4dLr6E97oT3OiQG5bGGNOVl5u29tBcaJXK4uOYiCJzQLyL6ixudgpNTEBhHLXmTFhlcJjLsQ4arbw1Z1JrTcUoEOcS/K7mmWyIkRB7xC8ZWa9gzltgZBBbqRqPYaToiYLFO5WuD8lTSbSAfMJt79ZRpNbEVgagqPu8mBFw05pAaCY3mDKS4xhyZe5+bKWwZJOfMQ0AC2Uzr3Q3OLSYaSW6mRzDRpGoBgK7a5MhxY0TBa6HEANEcptGh7a9ExCYag0MzNgFwmS46CTBmwd0A6I35ZrhNSQQSczZJcY2BPSOyrQr1GTABDQ0k9OkkNgW2PW+qNxOo5xphzBlPlbIgmL23Hf0UVcM8vinTa5zoJaBJy6A+jZ329pZHBMTnzNa5xI5g0hjZ0mJ6dOiao8Ze2kctKnTqNLeacjSGu5muEXtYmTrsh4z8VYl9MMp5aR/re2z8pmSwus0DSYneyze74OsdeWXjaVS7Kp8NwMOzGY9Mo3Hxv7AfTBcGxmGhDRGvmcQTHQypSwbmmc7i7UGQ4Pza3yzeZmd9OrVMPc50nLGa0CQTcgMvY9+y1GXWZgAzLlykiGCAafmEOMAgmNL3964hoDQ6buEBpaQY1Pwn6qoa9w5i0EC4a50RpAz622S9XlPwtoVmqr4etcN1na4+JIvA1TLyySCzPm0Y1ruV0Xc0gEdQBtF9VSiBlLpgFjhlAku/U0QNf3SuPrAhrecvtHlgtmYII0mba6qxR/A0cHTxE1HvpBgzGM3NbMQQdASemx9V63EnCtZTcWB7HtlpYXB5Y4SJ66g3jReGxlMtAeYIAs1pEE7tgABouT3QMFjQYl7mnT/McbHYaWhbklFvw9JjeL0KTwz8qHtAJaazpLJnLba4HmEx6rPZTcTLGZZBGWPNfzQSLDrP3Q3PlzoMOtGRo0gCXHqf7LmJq1MxcWAzYkDLIGkgW+CNl1n4aYRJqVSTuLg+ha0g+6ir/AOYG7DPoorf4F1lFribkAGbRE3vcSd9VKtUvIhoceWHWEkxl6RYibXUUUg6+LcWvz5dBLgCDnLgJdGo2VsHQOUS2NWjKRBJsYHeAbxuookKOwlcwc3K4ljZgS0uiCGm8EA36fBDNEAebM6XONrAsDhawgSDpN4UURCGx2UtzNBLobALpzGLl5u06aTpsqYik7MGtJe90WtBkWHPb3PsuKKDlDCOkEyzLdxBDpHSDIMyBEd5TwpQ0OFr6AmZAMXPYG4i8/HqiqYrncfKTzRMxJ1BzDQ6ao9BoaRAax7uUQ0R5iMzw0cxka9guqIRbGuOZxOWQ/K8mYJEAGwJ727orKMta8Q480nKARlI5b6gl3y7riiU6/BPcRzATIbE5u87EWBj17LtPBvBcwxbO7MCQXG5k3v6FcUQizXtzAmmHhnM4g5HREg2sZA+Sazmto5rhuCzLBmBA0zRAOshRRNQ1PCRIMaxzF39J5hyjlv3SGLESBzXkbX6uMyY9d1FFBo1+JVWUPDZVYG8rC1tJrDBsQ5zW38sSIJWQ2lXyBzSCDJLbCI3g29lxRV9k+YqQ9zzAkuAaDD9DZ3m99ZUAdkmk6C601IhwJLTDYdBIPWFFFIzRbUaHghhi1TIJc30zFoNo0I1KA6qagkkyIaA4lxFtyTr2kgLiigHXIMQC2ABd08wGu990sLXO+3xUUWMlWhw92WADcFzja09E8+sHGHtBaYBItDt++6ii1iQq7KdNoawAkyY2BOpJIv8ALVYtWlS8oYZ7kWIOohRRSaWExJAAgD2T78QMsrqiYzWc8gnRRRRIf//Z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10" name="AutoShape 16" descr="data:image/jpeg;base64,/9j/4AAQSkZJRgABAQAAAQABAAD/2wCEAAkGBxQTEhUUExQWFRQVFxQUFxcVFBgXFxUUFRUXFxUVFRcYHCggGBolHBQVITEhJSkrLi4uFx8zODMsNygtLisBCgoKDg0OGxAQGiwkHyQsLCwsLCwsLCwsLCwsLCwsLCwsLCwsLCwsLCwsLCwsLCwsLCwsLCwsLCwsLCwsLCwsLP/AABEIALcBEwMBIgACEQEDEQH/xAAbAAACAwEBAQAAAAAAAAAAAAADBAACBQEGB//EADoQAAEDAgQEBAQFAgYDAQAAAAEAAhEDIQQSMUEFIlFhEzJxkYGhscEGFFLR8ELxIzNicsLhFYKSU//EABkBAQEBAQEBAAAAAAAAAAAAAAEAAgMEBf/EACoRAQEAAgEEAQEHBQAAAAAAAAABAhEDBBIhMUFRBSJhgbHR4RMUMnGR/9oADAMBAAIRAxEAPwD5CiMehkK7WrBFaJXXU1Kb4XalRZIMIjUAlXa5aC5cpKi4UFxSVF0JCTceoTmJdZ3ofXRKgXHqEzW8p7j7FZvsz0z1yEVtNTKthTKp4SLlXVIANRmBdyIjKaksxHAVWU0y1qzTAC1Tw0bLdGZR7I2QKdJW8Ap2kxELULTO8EhXYUzUaly1KEpXTIal6YPRNBllmwwKrClNll0tVuyM/Q2o9tkEJh/RDFAFGC9uBDeUbKhvokrogZUTbcA7sonwnmgFaF2m1Wc1QCLFzKrgq4VtAZVYBHyIZCU6wKOYrMRFlANpogpIjQitTtAinor1BaPUW9P7JsUhlJOvlA6zqfh90oX2joJPoBKz8n4Bc6LBslcY7NNoI1BTNGm5sZxZ8Q4Hc6NcNuiticMWua7uGH0dp8491tkq4IMuPlbI72n0WkaIc+P6W693dFalBmAY2PX0VtE6Dw4G0Eag7IjQpi2Q9rhvynuDojU6aiJTpomUrtMdUZwCzadANF07RSjkSlWhSMQuXKG6qutcgpBUYxXhVcUrY9NibpxCzBU7o/iWsVRC1YlBqobqpXc0rObFceN1UVURjZQ3sWcDHGukplhhKhiYYupNCqOqiULF1BeZpK1RHbSRHU7KrJRlFXdRhFZZHF1bOijQp4SZyK4pypaKimi/lyitZCeo07KWmbToK5ZCde2EJ7VRaVABabaWneSkKrYa7vb4SE7lg+qrUw+ZhA1gj47fZE9hbiBJouy9vadQgMxZfTcHeaC5vq3mg+y43GNNMkkZoILd82kQstuILf52hbgrVe8iiXbuDn//AFcfIhNUKNgNoCjML4lIX8zB7x+6vw/EsczmcGvZyva4gEEW32QVcfhxDBuajR7ST9FZ9GF2jVFR4cPIwEA7OedSOwH1R3IpLBiu0JmnQkSg1OXVITwuqqcOFzxUVjpQST2mUSk5HfSVWtCloWmVaowFCaFd4spFqghFpVAgObdMUKUKQdcnouMJBV8YhZrhYzZo9CtBui5gUi51yqtqJwnhQ9lKq4ELlGdU1SeNFuxoNrionAAuLK289F1aoUdrQiFoSiLGq7aSIQEWigq+HZca5XrvXKLZUgzdOUBZDFOCiEiFJKgQ2MJV2XTFMhUVZ9azr9P4ETCiR6/sqcQPPbcD6lcwjuX4lE9iwpjGBucFrcxEhx1I6T8ljsoOc6GtJJ2AW7xhwIZI3PrcJrgtMBhOub7K5eSYY9zt03T3m5OzeguEVYpNDrFuYd7OKafhaNQ5nsDiN+vrGqYNIToD3hHdh2Pb/hjLUbqzZw6sOx7ey58fPM79Hp5+gz4pueYRxMWDRAFgAh4ekSUc3TVMABd3z1mPAEJOsQ49lXEjNpoh0WxZCcNKN0aiEXwwQoKQCNtRTEPslaYJ2Tb2SrtEBSKQUYG2i49wUpuVEXqhGoulEqU5CCWRsmAPEIDXq1ySNlY0wFnMaArOQmMdrCbfRsnmtGVaw9LWimFcTZEq0jqr4doBRcS8LVJPxnKJgNCizskiIQ5KYIRsLQk3TQSeiUaiax1IHZZzWkFSOup5lenTj0VsIAq4ixRpbDquhSm+Vw3VmMCkuuAqxp2QqYugh4o3Hp91MM0ZSf8AUfsu44cw9CrYCi5/K2JLvYfqjp+ysMbctRXxGbximSWuvEW6EDUD5JzhVWOXf+Qf51HRT8Q1YIY0zTp8loILjdzpGom3/qkMPVs127eQ/wC3Y+kW91rqeKecI6dLy3j5Jk9MEjwnFGq2S4B2YjSzb2Frm0XUdjYa069f51+6yMHiBRruafI8x6SbH4XC+bx8duOX1+Pyff5OqwmeG/V3L+fqvTYmm4O5hru24M6OH8KIILbJnh9XMPCdcH/LP6XHb/ad/dKYjDkExYjVux/Yrrx9Tr/L19Xm6r7M7t5cXv6ft+xNwMo9OilxVBKZp1F7o+HlLPDt0Ko09EwwJlrQrTO2M95CK10hN4nDBKlkLNjcob0Nis5hXC6ApGW1Oqkpak690y9xV5QFVkEEJd5RKryfgquC55NRGpltIkWQqbd1qYas2Lrpj4ZrOaCNkQGU1WqtOiQqVIKlsSF1VFRcR5W3C0q7GFBFQk2Cv+YWvAEewgXulLEp6tVluiSshoM1S3REpS43VJk6LT4dTa43SyD4V0LE2WxWpNBss2s0F3og7VpkkKU6d7ooqAWVKr4UmZiWmm+7y7V1w2b7DMObXY2jZEpYqpUBY2o5rRE7TOgyiB/TvKvjX5y3tm+yDggc7gNwNOxP7rpObKeIzcJ7c4jSDKVti36wshj4cQNDb9lt46gTTeO0/wDzf7LzZdv8Vn2q0sLXmAf50+nul+JU9D6qtIiJ3+26bPMBP8O3qudnbdx27u7HVN/h/HFw8Nx5m+U9h+y9KXZm5txZw/5Dtt/dfPy8seHtsQZ+P8K9RwzigeMzbEWcNRfXXYrydRw+e6eq+39ndb3SceV+9PX4wxjsOP8AMBjQP6EaB3w+nomKeGIFyuMeDI1BkEH6LOOIeJbM5SWzvG094IW+l5LZ234ef7X6aY5Tlx+ff+/5a1KOqsKrVk0C42lFr0YEheq2vjdrQc6VKgEJXB44CxT/ACuFle/Z1okag6ID3t3Ce/L9knjso2ToKtLTsj0i0WKy2gm7QU9SwD33uFjbViYhoIMaqzuGuzNbuRP890y3A5Rf5ogxTvEaegj+ey53KUxlYlpaMp1khVoNI3T35J9RxdFplMnDtA7rpjfAYztU5hOGeJuiVKTSjYXEimVZ2yeFIC7gFSbGyi9FT4gCAovP/cVaePwbwRCDXoGVUNLTKYJleqpGvtCtQpJrC0GnVXq0w0oRbwwDdBg5paYR8VUDohCyQFEdznbmUJj7lUcCd12lTMpQ9Mibq9WmHKpbCrVJiyFohXbBHqr4Y5ahJ0LencQq1n8vcEfO33VgwFzZnp7gwPojflfB2i4uNgSvI4/D5Kjm7AmPTb5L0/E8d4OGLKZh73BriNcsEmDtoB8V57A4GrXJ8Km6pGpAsPVxtPbUrpGaRJI0MIlDGEQDcKrh/ChPCfYOY1oIBHf22S+FxBY6R8e46K7Kssjotj8HcL8WtncJZTvfd23tr7LlyZ48fHcsvUbwt7pr2YdjXsAc+m9tgeZpGs/KyLw+pna9/Vx+TWj7Jj8bcRMCi3+u7vTYfH7LnCKAZTaDrqfUrh0v3sP6lmt/o9XUdVnySYW+J+q1DS6YY6Qg4pw2V6NYGy9NeRnPwpzStHA1hEbrr3iYQcomQqI9SxJDoKbqUmVGwsSpJuFTDVXtMqTQwzm0HEOFlt4bH0iLQsZxFQcyx8TgiDyEgLneOVPX4uIssVrSXH0hAZi3taJM2Uw2O5rrHYnq+GU4YAeiVxvB8xkFK4bjzQQE6zjLCdUSZT0GW3gTgdSjs4ATqVr0eIsKP+bb1T3ZJmN4TFpUTrsQJ8yitZF5SphI1/gVnUWNb3XK2LNuirTqDU3XZFmi9k5UpSEhjWHVivgaro5koJ1MA6qwl1kWsAXd0bDxoqqBmly2XBTcFq4RzLiAhYmsDYIRcP5bhco41kQuNrCcrt0ji8OM3Koj4xjXNJHT+yTa7lBF/wDorQwztAQs5rYJb+kuHwBsiqJjaPM3fOQBPQuavQ0sZUa0MBDQBADRAHoAvPySaR6G3Tlv9Am34nclds54krEvtncb4cSTUFzq791gvC9jQxQKxOLcOImo1sMJuP0z9liU1h6FfTfwZRH5QOAFy75GDPsvmjwvWfgfiVZjajGUX1mZmkimLsc8ho7XgW7eq83XdPnz8Xbx+97WOXbd1mcbxBfiam4Dssdm2P0K9H4RjRL4j8G46alX8rUyOc98B1MvALi4S1rifgJNlHYiqIa9paYBuIJB0I6juvVOLLDCTXqRmZzK+KK6naSmfFYGi10GhSLjfRGrsEhoWK2zMS0za6vh2nynda1FnUWQ5bJ67K2iYIZYo3iteCBEoeIyzzaquE4fmBczZWyJgsPrfRWxdSRAsqPtvB3QKkOtmsnQ2DWBFtUNo+qLVrN0GyC28QsbZMMZIvaF3E4hoZ3XMNVuQ4EEWTmKwTQ3MbjottK8OxLfDvqhHFGfMUoa8OylpAPZUqUc3WAUJrsuPOurKFQC0/NRa8AxjKBDUvhzl3Wi94Il0wFWm2kTcEIKlM3tuqupkalGZSDicqHiqLnENNu6EsymDeUR7GxIuUtTwZbN7JqgeU5dlbJahVcDICayA3JgnZDpl1iRYodTAF5zTEaJn1BeuL6XRKIbEuN09Sw+9igYmqwnK5pB2VtA1KTXtIO4t2OxWW2m5pgHM7sJkkdDqtpjQ1slp7LExznF5mRMEi1wNJ7dlRHOEUwKuaoS92VxO7QTZoBFnGJuLJmsGibJbhB5HuJl2Ya3Jt/18lpZszJc3RayvdfAngpQa3UWWgGiIMEERGxB1Sb8OXCWnTZVwbXGzjHqs6pef41ww0jIux3lP/E9x81p/gvjgoNrUS1znVshplpaIrMPJJcQBcgyei1cVSzU3Ms4HX9x0K8nxfg9ShBImm7Rw6/pd0P1Xbi5LhluOXJxzPHVfeODcYxJa1tehzQAXUXtc2RqS1+Vw9BmWNxnEYesa1Fz2Zg3xqUkB9OpJFRmUw5vMGOLTc+I7svmPBfxlisM2GVcwjlFRueCbanmEC4vHZEwP41rCsK1dlPEuDg+arGhwIgjK5rbQWtI1iO5Xu/r8d8PDOn5Z53/AM/lqYfiBbqFZ+La/eCsx34idisU+s9lOnIzZWA5ZBAvOpM/JafI8TFzfl0XzcpJX0ZTLqZaAXGWnouF9OZ7KuFfy72tCBWqCMwZfouemhsU4ETAHc7IlHFNpgDMOaPms/iPEnPoub4eTlsevVddSa+nTLY5Wt+l1rUBrH0MpBHNN0m6g0zHK6LBXGJcX5QbCwXatJrqgLibajoraAqUQxom5K7TaC0ZfNqq4p7SYAICJRogH/UQFhRduHfUAJi23WFBXgwR2g9U2ajaZAJ5m6Zu+vqElVABL3w8uIIiwHRbhMNrC5MW6qMrN8wHwKWpXe7l302vpC36legaWR0B8QCRoR3TE87VgkzAUVnYczpPpEKKB81mlvKQW9kvTqNmTYA7q9PDspgaS8F0g6RsVanTOTPAcLzKwTLMIPM2+bYbIA1LXOAnqUh/5Oo7M2mAAe9wlxhCRzuAI2J1TpNZmGjzX7q9KgSYbYFZFXE1QQy5tYhatCs5oAnnA/kpQ2JqBgubtGiy21ar7FuXcRuEy6PDzPdLnEyJ0GwVBVkATfbYtjqmwRxrHAWzTqeyYwsudJ2G+6ES7ml0ga+n3VMO8SeaenLED1WaTdavfIRzE2HTusPi7pqN/wBsH1BK0S1ufxJIIkHce6zuIxnbA0b7yTeyk7w08zoFwAdfVabKxcLjKB81ncNpuLnlsAgN8x6kp/xmsZ/iFpO4bJn0haBatiiCC0H02T1agC0EmXHYbJMYhhIa2m8kkBtwBJ0v8VG450luVrI/qPMVRbPPwNRgBBAabzr8CljVa+m8VXA7Ze3UITeJ1oDYlpNy0XtsAbJvguCa+q2q5tSHuLAPDJMmbuyizdPdVUeS4twh9ANcQTTeSGP6xeD3WaF9K/FVOgGGm9vQgNP9V+Zo239/gPCYjhhaRrlcYDiCO8EHeFrHLYsek4BhqdFmZ7Wv8ZuZoMzl2DdpvJ/6VKmOZTJ5MsGzQ6TPcfFcwJhmrXNY0Mpwczj1kDTe0+6axTaYyjw75Wm5FuxGoOuyyR8Jj21GFzQQ4GAN5jXSI1Q6bibkAEOh28ydJ0Fghhjy7O0wDYDuZuCAJ9V3FPIa1wB0bPKSHEjU7eUDXqgiV64zZTTzAjTSOt90rgKMSJlhJLbG0XhDZXdBcWvytBcGusLAyOpveyYp1JhxbnLbEAy0n+oQYBI0lINsyU7taXkjNmAiLaEHVLVMa4NJy+bWdpEEIYxuYuLIIMw2SHNbA2gyBp6oQe5pIdYwDAgiD6bovgKOcSZsnsI8ObABz2GaNL9eh+6Saybehsr55ygANBkE6QD0GoGpjXus4wxYcQbPMzxDeDpHZMt4gMoJozMWzEZXTHxTr+Cte175zAXMCGtaDJOWZtEws7Ftcxwc1rAwgQGkwBPNlaNTPXqt+EpV4kTU/wAhxYC0gNBzEACRfUTC0qppNphtQFrp0zCSdwRqRA+qRq1YAL8oa6+bLmIkCxntdQZq48OZaxxmoXQXENnlbGsRqTCCZIp//lWHYZSB6EqIDq2G/QTtJxJvG/mXU6XkviMAHOJzFocZGUSIvJ7IVHAkywGGz5i429QmaVIOfOZ4Gm5nW0boviAS03B2iCB/p/XruhFMTQosYHgvOxi3qiYepo4NDm6HONJ0Mj0XBTBJYyDBu14c2N4cOp7I1KrADWGIMlgILc2/NFvumqHG4xhAENBBgACfiXJCri2+KdGncgmCY0VXy6oQ0BrYGYMJgakGSL6GUfENbzSQdSGjWR36/wAjRAK06ubMHDynexHcnQXKricPa5LgQCY1G8SEw9zQBy80OLySLnRrG9j1QauH/wAFzzncRGW5GWTbQxG2qSpSqHIGtaGt3zHmsbxKdo0C4SHaX2ix0J69kthKxDeZodEZb+IHN7ZSQDMW7rlXF5nw7MGNMWABm5ADRP6SoDYktdLZDS2CP9R3JH6bjRIYinz26Dc66nX1Q6lY3ytcACI5DpaSeh/ZUw2KDiT8SfXv6n5oJrBklzhlEtaDYST3Ox0+abrNNRnNlkWsMubY5jBBPtqk30jnAs2YkvkCBe1tUIgBwLHS4iCWkmzRABa7UkQbfWUwU5QputlBIkm5ywGiXEOzeiu91MubyiJs7MRN4dLr6E97oT3OiQG5bGGNOVl5u29tBcaJXK4uOYiCJzQLyL6ixudgpNTEBhHLXmTFhlcJjLsQ4arbw1Z1JrTcUoEOcS/K7mmWyIkRB7xC8ZWa9gzltgZBBbqRqPYaToiYLFO5WuD8lTSbSAfMJt79ZRpNbEVgagqPu8mBFw05pAaCY3mDKS4xhyZe5+bKWwZJOfMQ0AC2Uzr3Q3OLSYaSW6mRzDRpGoBgK7a5MhxY0TBa6HEANEcptGh7a9ExCYag0MzNgFwmS46CTBmwd0A6I35ZrhNSQQSczZJcY2BPSOyrQr1GTABDQ0k9OkkNgW2PW+qNxOo5xphzBlPlbIgmL23Hf0UVcM8vinTa5zoJaBJy6A+jZ329pZHBMTnzNa5xI5g0hjZ0mJ6dOiao8Ze2kctKnTqNLeacjSGu5muEXtYmTrsh4z8VYl9MMp5aR/re2z8pmSwus0DSYneyze74OsdeWXjaVS7Kp8NwMOzGY9Mo3Hxv7AfTBcGxmGhDRGvmcQTHQypSwbmmc7i7UGQ4Pza3yzeZmd9OrVMPc50nLGa0CQTcgMvY9+y1GXWZgAzLlykiGCAafmEOMAgmNL3964hoDQ6buEBpaQY1Pwn6qoa9w5i0EC4a50RpAz622S9XlPwtoVmqr4etcN1na4+JIvA1TLyySCzPm0Y1ruV0Xc0gEdQBtF9VSiBlLpgFjhlAku/U0QNf3SuPrAhrecvtHlgtmYII0mba6qxR/A0cHTxE1HvpBgzGM3NbMQQdASemx9V63EnCtZTcWB7HtlpYXB5Y4SJ66g3jReGxlMtAeYIAs1pEE7tgABouT3QMFjQYl7mnT/McbHYaWhbklFvw9JjeL0KTwz8qHtAJaazpLJnLba4HmEx6rPZTcTLGZZBGWPNfzQSLDrP3Q3PlzoMOtGRo0gCXHqf7LmJq1MxcWAzYkDLIGkgW+CNl1n4aYRJqVSTuLg+ha0g+6ir/AOYG7DPoorf4F1lFribkAGbRE3vcSd9VKtUvIhoceWHWEkxl6RYibXUUUg6+LcWvz5dBLgCDnLgJdGo2VsHQOUS2NWjKRBJsYHeAbxuookKOwlcwc3K4ljZgS0uiCGm8EA36fBDNEAebM6XONrAsDhawgSDpN4UURCGx2UtzNBLobALpzGLl5u06aTpsqYik7MGtJe90WtBkWHPb3PsuKKDlDCOkEyzLdxBDpHSDIMyBEd5TwpQ0OFr6AmZAMXPYG4i8/HqiqYrncfKTzRMxJ1BzDQ6ao9BoaRAax7uUQ0R5iMzw0cxka9guqIRbGuOZxOWQ/K8mYJEAGwJ727orKMta8Q480nKARlI5b6gl3y7riiU6/BPcRzATIbE5u87EWBj17LtPBvBcwxbO7MCQXG5k3v6FcUQizXtzAmmHhnM4g5HREg2sZA+Sazmto5rhuCzLBmBA0zRAOshRRNQ1PCRIMaxzF39J5hyjlv3SGLESBzXkbX6uMyY9d1FFBo1+JVWUPDZVYG8rC1tJrDBsQ5zW38sSIJWQ2lXyBzSCDJLbCI3g29lxRV9k+YqQ9zzAkuAaDD9DZ3m99ZUAdkmk6C601IhwJLTDYdBIPWFFFIzRbUaHghhi1TIJc30zFoNo0I1KA6qagkkyIaA4lxFtyTr2kgLiigHXIMQC2ABd08wGu990sLXO+3xUUWMlWhw92WADcFzja09E8+sHGHtBaYBItDt++6ii1iQq7KdNoawAkyY2BOpJIv8ALVYtWlS8oYZ7kWIOohRRSaWExJAAgD2T78QMsrqiYzWc8gnRRRRIf//Z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pic>
        <p:nvPicPr>
          <p:cNvPr id="4114" name="Picture 18" descr="http://static2.stuff.co.nz/1354494477/003/8029003_600x40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2748" y="617537"/>
            <a:ext cx="4079022" cy="244496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6" name="Picture 20" descr="https://hotthreadsid.files.wordpress.com/2013/04/raggiana-bird-of-paradise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92696"/>
            <a:ext cx="3669742" cy="24449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144120058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39552" y="5013176"/>
            <a:ext cx="8229600" cy="1143000"/>
          </a:xfrm>
        </p:spPr>
        <p:txBody>
          <a:bodyPr>
            <a:normAutofit/>
          </a:bodyPr>
          <a:lstStyle/>
          <a:p>
            <a:r>
              <a:rPr lang="cs-CZ" sz="4800" dirty="0" smtClean="0">
                <a:latin typeface="Gunny Handwriting" pitchFamily="66" charset="0"/>
              </a:rPr>
              <a:t>Zajímavosti</a:t>
            </a:r>
            <a:endParaRPr lang="cs-CZ" sz="4800" dirty="0">
              <a:latin typeface="Gunny Handwriting" pitchFamily="66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332656"/>
            <a:ext cx="8229600" cy="4525963"/>
          </a:xfrm>
        </p:spPr>
        <p:txBody>
          <a:bodyPr/>
          <a:lstStyle/>
          <a:p>
            <a:r>
              <a:rPr lang="cs-CZ" dirty="0" smtClean="0"/>
              <a:t>Světový symbol pro ochranu zvířat</a:t>
            </a:r>
          </a:p>
          <a:p>
            <a:r>
              <a:rPr lang="cs-CZ" dirty="0" smtClean="0"/>
              <a:t>Šestý prst</a:t>
            </a:r>
          </a:p>
          <a:p>
            <a:r>
              <a:rPr lang="cs-CZ" dirty="0" smtClean="0"/>
              <a:t>V zajetí chováno více jak 100 pand,ale pouze 30 % mláďat přežije prvních šest </a:t>
            </a:r>
            <a:r>
              <a:rPr lang="cs-CZ" dirty="0" smtClean="0"/>
              <a:t>měsíců</a:t>
            </a:r>
          </a:p>
        </p:txBody>
      </p:sp>
      <p:pic>
        <p:nvPicPr>
          <p:cNvPr id="18434" name="Picture 2" descr="http://www.asianstyle.cz/upload/clanky/b4705/d5f5a45d3e3a504cb1ddf8a0eb3792f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3140968"/>
            <a:ext cx="3022825" cy="2016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436" name="Picture 4" descr="http://b.ssrv.sk/images/i118w460h276xyz10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2" y="2852936"/>
            <a:ext cx="4475989" cy="26855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47564" y="2276872"/>
            <a:ext cx="7848872" cy="1584176"/>
          </a:xfrm>
        </p:spPr>
        <p:txBody>
          <a:bodyPr>
            <a:noAutofit/>
          </a:bodyPr>
          <a:lstStyle/>
          <a:p>
            <a:r>
              <a:rPr lang="cs-CZ" sz="8000" dirty="0" smtClean="0">
                <a:latin typeface="Gunny Handwriting" pitchFamily="66" charset="0"/>
              </a:rPr>
              <a:t>Děkujeme za pozornost! </a:t>
            </a:r>
            <a:endParaRPr lang="cs-CZ" sz="8000" dirty="0">
              <a:latin typeface="Gunny Handwriting" pitchFamily="66" charset="0"/>
            </a:endParaRPr>
          </a:p>
        </p:txBody>
      </p:sp>
      <p:sp>
        <p:nvSpPr>
          <p:cNvPr id="4" name="TextovéPole 3"/>
          <p:cNvSpPr txBox="1"/>
          <p:nvPr/>
        </p:nvSpPr>
        <p:spPr>
          <a:xfrm>
            <a:off x="7524328" y="2636912"/>
            <a:ext cx="81304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4800" dirty="0" smtClean="0">
                <a:latin typeface="+mj-lt"/>
              </a:rPr>
              <a:t>☺</a:t>
            </a:r>
            <a:endParaRPr lang="cs-CZ" sz="4800" dirty="0">
              <a:latin typeface="+mj-lt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476672"/>
            <a:ext cx="8183880" cy="4187952"/>
          </a:xfrm>
        </p:spPr>
        <p:txBody>
          <a:bodyPr>
            <a:normAutofit/>
          </a:bodyPr>
          <a:lstStyle/>
          <a:p>
            <a:r>
              <a:rPr lang="cs-CZ" sz="1600" dirty="0" smtClean="0"/>
              <a:t>Zdroje</a:t>
            </a:r>
          </a:p>
          <a:p>
            <a:r>
              <a:rPr lang="cs-CZ" sz="1600" dirty="0" smtClean="0">
                <a:hlinkClick r:id="rId2"/>
              </a:rPr>
              <a:t>http://cs.petclub.eu/</a:t>
            </a:r>
            <a:r>
              <a:rPr lang="cs-CZ" sz="1600" dirty="0" smtClean="0"/>
              <a:t>                  http://tri-</a:t>
            </a:r>
            <a:r>
              <a:rPr lang="cs-CZ" sz="1600" dirty="0" err="1" smtClean="0"/>
              <a:t>selmy.blog.cz</a:t>
            </a:r>
            <a:r>
              <a:rPr lang="cs-CZ" sz="1600" dirty="0" smtClean="0"/>
              <a:t>/ http://www.stromy.</a:t>
            </a:r>
            <a:r>
              <a:rPr lang="cs-CZ" sz="1600" dirty="0" err="1" smtClean="0"/>
              <a:t>estranky.cz</a:t>
            </a:r>
            <a:r>
              <a:rPr lang="cs-CZ" sz="1600" dirty="0" smtClean="0"/>
              <a:t>/ </a:t>
            </a:r>
            <a:r>
              <a:rPr lang="cs-CZ" sz="1600" dirty="0" smtClean="0">
                <a:hlinkClick r:id="rId3"/>
              </a:rPr>
              <a:t>http://www.</a:t>
            </a:r>
            <a:r>
              <a:rPr lang="cs-CZ" sz="1600" dirty="0" err="1" smtClean="0">
                <a:hlinkClick r:id="rId3"/>
              </a:rPr>
              <a:t>tarsiusproject.org</a:t>
            </a:r>
            <a:r>
              <a:rPr lang="cs-CZ" sz="1600" dirty="0" smtClean="0">
                <a:hlinkClick r:id="rId3"/>
              </a:rPr>
              <a:t>/</a:t>
            </a:r>
            <a:endParaRPr lang="cs-CZ" sz="1600" dirty="0" smtClean="0"/>
          </a:p>
          <a:p>
            <a:pPr lvl="1"/>
            <a:r>
              <a:rPr lang="cs-CZ" sz="1600" dirty="0" smtClean="0">
                <a:hlinkClick r:id="rId4"/>
              </a:rPr>
              <a:t>http</a:t>
            </a:r>
            <a:r>
              <a:rPr lang="cs-CZ" sz="1600" dirty="0" smtClean="0">
                <a:hlinkClick r:id="rId4"/>
              </a:rPr>
              <a:t>://www.</a:t>
            </a:r>
            <a:r>
              <a:rPr lang="cs-CZ" sz="1600" dirty="0" err="1" smtClean="0">
                <a:hlinkClick r:id="rId4"/>
              </a:rPr>
              <a:t>ifauna.cz</a:t>
            </a:r>
            <a:r>
              <a:rPr lang="cs-CZ" sz="1600" dirty="0" smtClean="0">
                <a:hlinkClick r:id="rId4"/>
              </a:rPr>
              <a:t>/</a:t>
            </a:r>
            <a:r>
              <a:rPr lang="cs-CZ" sz="1600" dirty="0" err="1" smtClean="0">
                <a:hlinkClick r:id="rId4"/>
              </a:rPr>
              <a:t>okrasne</a:t>
            </a:r>
            <a:r>
              <a:rPr lang="cs-CZ" sz="1600" dirty="0" smtClean="0">
                <a:hlinkClick r:id="rId4"/>
              </a:rPr>
              <a:t>-ptactvo/</a:t>
            </a:r>
            <a:r>
              <a:rPr lang="cs-CZ" sz="1600" dirty="0" err="1" smtClean="0">
                <a:hlinkClick r:id="rId4"/>
              </a:rPr>
              <a:t>clanky</a:t>
            </a:r>
            <a:r>
              <a:rPr lang="cs-CZ" sz="1600" dirty="0" smtClean="0">
                <a:hlinkClick r:id="rId4"/>
              </a:rPr>
              <a:t>/r/detail/6170/rajky/</a:t>
            </a:r>
            <a:endParaRPr lang="cs-CZ" sz="1600" dirty="0" smtClean="0"/>
          </a:p>
          <a:p>
            <a:pPr lvl="1"/>
            <a:r>
              <a:rPr lang="cs-CZ" sz="1600" dirty="0" smtClean="0">
                <a:hlinkClick r:id="rId5"/>
              </a:rPr>
              <a:t>http://www.</a:t>
            </a:r>
            <a:r>
              <a:rPr lang="cs-CZ" sz="1600" dirty="0" err="1" smtClean="0">
                <a:hlinkClick r:id="rId5"/>
              </a:rPr>
              <a:t>chovzvirat.cz</a:t>
            </a:r>
            <a:r>
              <a:rPr lang="cs-CZ" sz="1600" dirty="0" smtClean="0">
                <a:hlinkClick r:id="rId5"/>
              </a:rPr>
              <a:t>/</a:t>
            </a:r>
            <a:r>
              <a:rPr lang="cs-CZ" sz="1600" dirty="0" err="1" smtClean="0">
                <a:hlinkClick r:id="rId5"/>
              </a:rPr>
              <a:t>zvire</a:t>
            </a:r>
            <a:r>
              <a:rPr lang="cs-CZ" sz="1600" dirty="0" smtClean="0">
                <a:hlinkClick r:id="rId5"/>
              </a:rPr>
              <a:t>/3021-ksukol-</a:t>
            </a:r>
            <a:r>
              <a:rPr lang="cs-CZ" sz="1600" dirty="0" err="1" smtClean="0">
                <a:hlinkClick r:id="rId5"/>
              </a:rPr>
              <a:t>ocasaty</a:t>
            </a:r>
            <a:r>
              <a:rPr lang="cs-CZ" sz="1600" dirty="0" smtClean="0">
                <a:hlinkClick r:id="rId5"/>
              </a:rPr>
              <a:t>/</a:t>
            </a:r>
            <a:endParaRPr lang="cs-CZ" sz="1600" dirty="0" smtClean="0"/>
          </a:p>
          <a:p>
            <a:pPr>
              <a:buNone/>
            </a:pPr>
            <a:r>
              <a:rPr lang="cs-CZ" sz="1600" dirty="0" smtClean="0">
                <a:hlinkClick r:id="rId6"/>
              </a:rPr>
              <a:t>http://cs.wikipedia.org/wiki/Hlavn%C3%AD_strana</a:t>
            </a:r>
            <a:r>
              <a:rPr lang="cs-CZ" sz="1600" dirty="0" smtClean="0"/>
              <a:t> </a:t>
            </a:r>
          </a:p>
          <a:p>
            <a:pPr>
              <a:buNone/>
            </a:pPr>
            <a:r>
              <a:rPr lang="cs-CZ" sz="1600" dirty="0" smtClean="0"/>
              <a:t> </a:t>
            </a:r>
            <a:r>
              <a:rPr lang="cs-CZ" sz="1600" dirty="0" smtClean="0">
                <a:hlinkClick r:id="rId7"/>
              </a:rPr>
              <a:t>https://images.google.cz/?gws_rd=ssl</a:t>
            </a:r>
            <a:r>
              <a:rPr lang="cs-CZ" sz="1600" dirty="0" smtClean="0"/>
              <a:t> </a:t>
            </a:r>
          </a:p>
          <a:p>
            <a:pPr>
              <a:buNone/>
            </a:pPr>
            <a:r>
              <a:rPr lang="cs-CZ" sz="1600" dirty="0" smtClean="0"/>
              <a:t> </a:t>
            </a:r>
            <a:r>
              <a:rPr lang="cs-CZ" sz="1600" dirty="0" smtClean="0">
                <a:hlinkClick r:id="rId8"/>
              </a:rPr>
              <a:t>https://www.youtube.com/watch?v=-izdEks7xx4</a:t>
            </a:r>
            <a:r>
              <a:rPr lang="cs-CZ" sz="1600" dirty="0" smtClean="0"/>
              <a:t> </a:t>
            </a:r>
          </a:p>
          <a:p>
            <a:pPr>
              <a:buNone/>
            </a:pPr>
            <a:r>
              <a:rPr lang="cs-CZ" sz="1600" dirty="0" smtClean="0">
                <a:hlinkClick r:id="rId7"/>
              </a:rPr>
              <a:t>https://images.google.cz/?gws_rd=ssl</a:t>
            </a:r>
            <a:r>
              <a:rPr lang="cs-CZ" sz="1600" dirty="0" smtClean="0"/>
              <a:t> </a:t>
            </a:r>
          </a:p>
          <a:p>
            <a:pPr>
              <a:buNone/>
            </a:pPr>
            <a:r>
              <a:rPr lang="cs-CZ" sz="1600" dirty="0" smtClean="0"/>
              <a:t>         </a:t>
            </a:r>
            <a:r>
              <a:rPr lang="cs-CZ" sz="1600" dirty="0" smtClean="0">
                <a:hlinkClick r:id="rId6"/>
              </a:rPr>
              <a:t>http://cs.wikipedia.org/wiki/Hlavn%C3%AD_strana</a:t>
            </a:r>
            <a:endParaRPr lang="cs-CZ" sz="1600" dirty="0" smtClean="0"/>
          </a:p>
          <a:p>
            <a:pPr>
              <a:buNone/>
            </a:pPr>
            <a:r>
              <a:rPr lang="cs-CZ" sz="1600" dirty="0" smtClean="0"/>
              <a:t>    </a:t>
            </a:r>
            <a:r>
              <a:rPr lang="cs-CZ" sz="1600" dirty="0" smtClean="0">
                <a:hlinkClick r:id="rId8"/>
              </a:rPr>
              <a:t>https://www.youtube.com/watch?v=-izdEks7xx4</a:t>
            </a:r>
            <a:r>
              <a:rPr lang="cs-CZ" sz="1600" dirty="0" smtClean="0"/>
              <a:t> </a:t>
            </a:r>
            <a:endParaRPr lang="cs-CZ" sz="1600" dirty="0" smtClean="0"/>
          </a:p>
          <a:p>
            <a:pPr>
              <a:buNone/>
            </a:pPr>
            <a:r>
              <a:rPr lang="cs-CZ" sz="1600" dirty="0" smtClean="0"/>
              <a:t>Ptakopysk podivný  -  Informace o </a:t>
            </a:r>
            <a:r>
              <a:rPr lang="cs-CZ" sz="1600" dirty="0" smtClean="0"/>
              <a:t>Ptakopyscích</a:t>
            </a:r>
          </a:p>
          <a:p>
            <a:pPr>
              <a:buNone/>
            </a:pPr>
            <a:r>
              <a:rPr lang="cs-CZ" sz="1600" dirty="0" smtClean="0"/>
              <a:t>Encyklopedie </a:t>
            </a:r>
            <a:r>
              <a:rPr lang="cs-CZ" sz="1600" dirty="0" smtClean="0"/>
              <a:t>Zvíře</a:t>
            </a:r>
            <a:endParaRPr lang="cs-CZ" sz="1600" dirty="0" smtClean="0"/>
          </a:p>
          <a:p>
            <a:pPr lvl="1"/>
            <a:endParaRPr lang="cs-CZ" sz="1600" dirty="0" smtClean="0"/>
          </a:p>
          <a:p>
            <a:pPr lvl="1"/>
            <a:endParaRPr lang="cs-CZ" sz="1600" dirty="0" smtClean="0"/>
          </a:p>
          <a:p>
            <a:endParaRPr lang="cs-CZ" sz="1600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09600" y="1600200"/>
            <a:ext cx="7924800" cy="41148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cs-CZ" dirty="0" smtClean="0"/>
              <a:t>Rajka velká</a:t>
            </a:r>
          </a:p>
          <a:p>
            <a:endParaRPr lang="cs-CZ" dirty="0"/>
          </a:p>
          <a:p>
            <a:endParaRPr lang="cs-CZ" dirty="0" smtClean="0"/>
          </a:p>
          <a:p>
            <a:r>
              <a:rPr lang="cs-CZ" dirty="0" smtClean="0"/>
              <a:t>Rajka </a:t>
            </a:r>
            <a:r>
              <a:rPr lang="cs-CZ" dirty="0" err="1" smtClean="0"/>
              <a:t>Pteridophora</a:t>
            </a:r>
            <a:r>
              <a:rPr lang="cs-CZ" dirty="0" smtClean="0"/>
              <a:t> </a:t>
            </a:r>
          </a:p>
          <a:p>
            <a:endParaRPr lang="cs-CZ" dirty="0"/>
          </a:p>
          <a:p>
            <a:endParaRPr lang="cs-CZ" dirty="0" smtClean="0"/>
          </a:p>
          <a:p>
            <a:endParaRPr lang="cs-CZ" dirty="0" smtClean="0"/>
          </a:p>
          <a:p>
            <a:r>
              <a:rPr lang="cs-CZ" dirty="0" smtClean="0"/>
              <a:t>Rajka holohlavá</a:t>
            </a:r>
          </a:p>
          <a:p>
            <a:endParaRPr lang="cs-CZ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4BEE2-054B-4976-AD0F-CA17CB52F20E}" type="slidenum">
              <a:rPr lang="cs-CZ" smtClean="0"/>
              <a:pPr/>
              <a:t>5</a:t>
            </a:fld>
            <a:endParaRPr lang="cs-CZ"/>
          </a:p>
        </p:txBody>
      </p:sp>
      <p:pic>
        <p:nvPicPr>
          <p:cNvPr id="5122" name="Picture 2" descr="Greater Bird-of-paradise (Paradisaea apoda)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548680"/>
            <a:ext cx="2998786" cy="22778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25.media.tumblr.com/e9bba49d72e6eab4e26f11b37140b5fb/tumblr_mf127hZS541qm8fzgo1_r1_128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573016"/>
            <a:ext cx="2376264" cy="17821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prize.bg/mediaContent/comments_images/14016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630" t="4086" r="4331" b="4136"/>
          <a:stretch/>
        </p:blipFill>
        <p:spPr bwMode="auto">
          <a:xfrm>
            <a:off x="6660232" y="2780928"/>
            <a:ext cx="1897757" cy="28796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8" name="Přímá spojnice se šipkou 7"/>
          <p:cNvCxnSpPr/>
          <p:nvPr/>
        </p:nvCxnSpPr>
        <p:spPr>
          <a:xfrm>
            <a:off x="3419872" y="3645024"/>
            <a:ext cx="720080" cy="504056"/>
          </a:xfrm>
          <a:prstGeom prst="straightConnector1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Přímá spojnice se šipkou 11"/>
          <p:cNvCxnSpPr/>
          <p:nvPr/>
        </p:nvCxnSpPr>
        <p:spPr>
          <a:xfrm flipV="1">
            <a:off x="3203848" y="1844824"/>
            <a:ext cx="1440160" cy="72008"/>
          </a:xfrm>
          <a:prstGeom prst="straightConnector1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Zakřivená spojnice 10"/>
          <p:cNvCxnSpPr/>
          <p:nvPr/>
        </p:nvCxnSpPr>
        <p:spPr>
          <a:xfrm>
            <a:off x="3923928" y="5157192"/>
            <a:ext cx="2736304" cy="144016"/>
          </a:xfrm>
          <a:prstGeom prst="curvedConnector3">
            <a:avLst>
              <a:gd name="adj1" fmla="val 9523"/>
            </a:avLst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Rajkovití</a:t>
            </a:r>
            <a:r>
              <a:rPr lang="cs-CZ" dirty="0" smtClean="0"/>
              <a:t> – další zástupci</a:t>
            </a:r>
            <a:endParaRPr lang="cs-CZ" dirty="0"/>
          </a:p>
        </p:txBody>
      </p:sp>
    </p:spTree>
    <p:extLst>
      <p:ext uri="{BB962C8B-B14F-4D97-AF65-F5344CB8AC3E}">
        <p14:creationId xmlns="" xmlns:p14="http://schemas.microsoft.com/office/powerpoint/2010/main" val="4144120058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3200" b="1" dirty="0" smtClean="0"/>
              <a:t>KSUKOL OCASATÝ </a:t>
            </a:r>
            <a:r>
              <a:rPr lang="cs-CZ" sz="1800" dirty="0" smtClean="0"/>
              <a:t>(</a:t>
            </a:r>
            <a:r>
              <a:rPr lang="cs-CZ" sz="1800" dirty="0" err="1" smtClean="0"/>
              <a:t>DauBentonia</a:t>
            </a:r>
            <a:r>
              <a:rPr lang="cs-CZ" sz="1800" dirty="0" smtClean="0"/>
              <a:t> </a:t>
            </a:r>
            <a:r>
              <a:rPr lang="cs-CZ" sz="1800" dirty="0" err="1" smtClean="0"/>
              <a:t>madagascariensis</a:t>
            </a:r>
            <a:r>
              <a:rPr lang="cs-CZ" sz="1800" dirty="0" smtClean="0"/>
              <a:t>) </a:t>
            </a:r>
            <a:endParaRPr lang="cs-CZ" sz="18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09600" y="1600200"/>
            <a:ext cx="7924800" cy="4114800"/>
          </a:xfrm>
          <a:prstGeom prst="rect">
            <a:avLst/>
          </a:prstGeom>
        </p:spPr>
        <p:txBody>
          <a:bodyPr/>
          <a:lstStyle/>
          <a:p>
            <a:r>
              <a:rPr lang="cs-CZ" dirty="0" smtClean="0"/>
              <a:t>KDE ŽIJE?</a:t>
            </a:r>
          </a:p>
          <a:p>
            <a:pPr lvl="1"/>
            <a:r>
              <a:rPr lang="cs-CZ" dirty="0" smtClean="0"/>
              <a:t>Madagaskar – SZ a V</a:t>
            </a:r>
          </a:p>
          <a:p>
            <a:pPr marL="457200" lvl="1" indent="0">
              <a:buNone/>
            </a:pPr>
            <a:endParaRPr lang="cs-CZ" dirty="0" smtClean="0"/>
          </a:p>
          <a:p>
            <a:r>
              <a:rPr lang="cs-CZ" dirty="0" smtClean="0"/>
              <a:t>ČÍM SE ŽIVÍ?</a:t>
            </a:r>
          </a:p>
          <a:p>
            <a:pPr lvl="1"/>
            <a:r>
              <a:rPr lang="cs-CZ" dirty="0"/>
              <a:t>n</a:t>
            </a:r>
            <a:r>
              <a:rPr lang="cs-CZ" dirty="0" smtClean="0"/>
              <a:t>ektar, sladké plody</a:t>
            </a:r>
          </a:p>
          <a:p>
            <a:pPr lvl="1"/>
            <a:r>
              <a:rPr lang="cs-CZ" dirty="0" smtClean="0"/>
              <a:t>ptačí vejce</a:t>
            </a:r>
          </a:p>
          <a:p>
            <a:pPr lvl="1"/>
            <a:r>
              <a:rPr lang="cs-CZ" dirty="0" smtClean="0"/>
              <a:t>larvy brouků, hmyzu</a:t>
            </a:r>
          </a:p>
          <a:p>
            <a:endParaRPr lang="cs-CZ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4BEE2-054B-4976-AD0F-CA17CB52F20E}" type="slidenum">
              <a:rPr lang="cs-CZ" smtClean="0"/>
              <a:pPr/>
              <a:t>6</a:t>
            </a:fld>
            <a:endParaRPr lang="cs-CZ"/>
          </a:p>
        </p:txBody>
      </p:sp>
      <p:pic>
        <p:nvPicPr>
          <p:cNvPr id="6146" name="Picture 2" descr="http://www.klima.cz/images/mapa_Madagaskar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191" t="5760" r="8978" b="8818"/>
          <a:stretch/>
        </p:blipFill>
        <p:spPr bwMode="auto">
          <a:xfrm>
            <a:off x="5580112" y="1816175"/>
            <a:ext cx="3168352" cy="298097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Zakřivená spojnice 6"/>
          <p:cNvCxnSpPr/>
          <p:nvPr/>
        </p:nvCxnSpPr>
        <p:spPr>
          <a:xfrm>
            <a:off x="4716016" y="2420888"/>
            <a:ext cx="3096344" cy="1728192"/>
          </a:xfrm>
          <a:prstGeom prst="curvedConnector3">
            <a:avLst>
              <a:gd name="adj1" fmla="val 50000"/>
            </a:avLst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4144120058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3200" b="1" dirty="0"/>
              <a:t>KSUKOL OCASATÝ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39552" y="1412776"/>
            <a:ext cx="5688632" cy="4114800"/>
          </a:xfrm>
          <a:prstGeom prst="rect">
            <a:avLst/>
          </a:prstGeom>
        </p:spPr>
        <p:txBody>
          <a:bodyPr>
            <a:normAutofit fontScale="92500" lnSpcReduction="20000"/>
          </a:bodyPr>
          <a:lstStyle/>
          <a:p>
            <a:r>
              <a:rPr lang="cs-CZ" dirty="0" smtClean="0"/>
              <a:t>JAK VYPADÁ?</a:t>
            </a:r>
          </a:p>
          <a:p>
            <a:pPr lvl="1"/>
            <a:r>
              <a:rPr lang="cs-CZ" dirty="0" smtClean="0"/>
              <a:t>váží okolo 2-3 kg</a:t>
            </a:r>
          </a:p>
          <a:p>
            <a:pPr lvl="1"/>
            <a:r>
              <a:rPr lang="cs-CZ" dirty="0" smtClean="0"/>
              <a:t>délka těla dosahuje 40 cm, délka ocasu 40 cm</a:t>
            </a:r>
          </a:p>
          <a:p>
            <a:pPr lvl="1"/>
            <a:r>
              <a:rPr lang="cs-CZ" dirty="0" smtClean="0"/>
              <a:t>krátká srst</a:t>
            </a:r>
          </a:p>
          <a:p>
            <a:pPr lvl="1"/>
            <a:r>
              <a:rPr lang="cs-CZ" dirty="0" smtClean="0"/>
              <a:t>hnědočerné zbarvení </a:t>
            </a:r>
          </a:p>
          <a:p>
            <a:pPr lvl="1"/>
            <a:r>
              <a:rPr lang="cs-CZ" dirty="0" smtClean="0"/>
              <a:t>velká hlava, krátký krk</a:t>
            </a:r>
          </a:p>
          <a:p>
            <a:pPr lvl="1"/>
            <a:r>
              <a:rPr lang="cs-CZ" dirty="0" smtClean="0"/>
              <a:t>velké ušní boltce </a:t>
            </a:r>
          </a:p>
          <a:p>
            <a:endParaRPr lang="cs-CZ" dirty="0"/>
          </a:p>
          <a:p>
            <a:r>
              <a:rPr lang="cs-CZ" dirty="0" smtClean="0"/>
              <a:t>ZAJÍMAVOST</a:t>
            </a:r>
          </a:p>
          <a:p>
            <a:pPr lvl="1"/>
            <a:r>
              <a:rPr lang="cs-CZ" dirty="0" smtClean="0"/>
              <a:t>Ksukol byl považován za vyhynulého, znovu objeven v roce 1957.</a:t>
            </a:r>
          </a:p>
          <a:p>
            <a:pPr lvl="1"/>
            <a:endParaRPr lang="cs-CZ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4BEE2-054B-4976-AD0F-CA17CB52F20E}" type="slidenum">
              <a:rPr lang="cs-CZ" smtClean="0"/>
              <a:pPr/>
              <a:t>7</a:t>
            </a:fld>
            <a:endParaRPr lang="cs-CZ"/>
          </a:p>
        </p:txBody>
      </p:sp>
      <p:pic>
        <p:nvPicPr>
          <p:cNvPr id="7174" name="Picture 6" descr="http://pin.primate.wisc.edu/fs/sheets/images/408lg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2420888"/>
            <a:ext cx="3105334" cy="25386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144120058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4BEE2-054B-4976-AD0F-CA17CB52F20E}" type="slidenum">
              <a:rPr lang="cs-CZ" smtClean="0"/>
              <a:pPr/>
              <a:t>8</a:t>
            </a:fld>
            <a:endParaRPr lang="cs-CZ"/>
          </a:p>
        </p:txBody>
      </p:sp>
      <p:pic>
        <p:nvPicPr>
          <p:cNvPr id="8194" name="Picture 2" descr="http://www.biolib.cz/IMG/GAL/18147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548680"/>
            <a:ext cx="4320480" cy="28687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://upload.wikimedia.org/wikipedia/commons/2/2b/Daubentonia_madagascariensis_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476672"/>
            <a:ext cx="3599902" cy="54006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http://www.tyden.cz/obrazek/201211/5093b8f43d2e4/profimedia-012628871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356992"/>
            <a:ext cx="3890864" cy="25922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144120058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KSUKOLOVITÍ – další zástupci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556792"/>
            <a:ext cx="7924800" cy="4114800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r>
              <a:rPr lang="cs-CZ" dirty="0" smtClean="0"/>
              <a:t>Lemur kata</a:t>
            </a:r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r>
              <a:rPr lang="cs-CZ" dirty="0" smtClean="0"/>
              <a:t>Lemur tmavý</a:t>
            </a:r>
          </a:p>
          <a:p>
            <a:endParaRPr lang="cs-CZ" dirty="0"/>
          </a:p>
          <a:p>
            <a:endParaRPr lang="cs-CZ" dirty="0" smtClean="0"/>
          </a:p>
          <a:p>
            <a:endParaRPr lang="cs-CZ" dirty="0" smtClean="0"/>
          </a:p>
          <a:p>
            <a:r>
              <a:rPr lang="cs-CZ" dirty="0" smtClean="0"/>
              <a:t>Outloň váhavý</a:t>
            </a:r>
          </a:p>
          <a:p>
            <a:endParaRPr lang="cs-CZ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4BEE2-054B-4976-AD0F-CA17CB52F20E}" type="slidenum">
              <a:rPr lang="cs-CZ" smtClean="0"/>
              <a:pPr/>
              <a:t>9</a:t>
            </a:fld>
            <a:endParaRPr lang="cs-CZ"/>
          </a:p>
        </p:txBody>
      </p:sp>
      <p:pic>
        <p:nvPicPr>
          <p:cNvPr id="9220" name="Picture 4" descr="http://www.biolib.cz/IMG/GAL/792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548680"/>
            <a:ext cx="2667895" cy="18722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http://www.fotoaparat.cz/g/06/08/18/269961_5d5b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988840"/>
            <a:ext cx="2399666" cy="20997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Přímá spojnice se šipkou 6"/>
          <p:cNvCxnSpPr/>
          <p:nvPr/>
        </p:nvCxnSpPr>
        <p:spPr>
          <a:xfrm flipV="1">
            <a:off x="3059832" y="1196752"/>
            <a:ext cx="648072" cy="576064"/>
          </a:xfrm>
          <a:prstGeom prst="straightConnector1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Přímá spojnice se šipkou 10"/>
          <p:cNvCxnSpPr/>
          <p:nvPr/>
        </p:nvCxnSpPr>
        <p:spPr>
          <a:xfrm flipV="1">
            <a:off x="3347864" y="3068960"/>
            <a:ext cx="3042651" cy="360040"/>
          </a:xfrm>
          <a:prstGeom prst="straightConnector1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224" name="Picture 8" descr="http://www.prirodovednecentrumhk.cz/gallery/gal7_obr1298758044_11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3212976"/>
            <a:ext cx="2819467" cy="21146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5" name="Přímá spojnice se šipkou 14"/>
          <p:cNvCxnSpPr/>
          <p:nvPr/>
        </p:nvCxnSpPr>
        <p:spPr>
          <a:xfrm flipV="1">
            <a:off x="2267744" y="4581129"/>
            <a:ext cx="1152128" cy="504055"/>
          </a:xfrm>
          <a:prstGeom prst="straightConnector1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4144120058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spekt">
  <a:themeElements>
    <a:clrScheme name="Aspek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Aspek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Aspek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166</TotalTime>
  <Words>914</Words>
  <Application>Microsoft Office PowerPoint</Application>
  <PresentationFormat>Předvádění na obrazovce (4:3)</PresentationFormat>
  <Paragraphs>217</Paragraphs>
  <Slides>42</Slides>
  <Notes>2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42</vt:i4>
      </vt:variant>
    </vt:vector>
  </HeadingPairs>
  <TitlesOfParts>
    <vt:vector size="43" baseType="lpstr">
      <vt:lpstr>Aspekt</vt:lpstr>
      <vt:lpstr>NEJZAJÍMAVĚJŠÍ  ZVÍŘATA  SVĚTA</vt:lpstr>
      <vt:lpstr>Rajka volavá (Paradisaea raggiana)</vt:lpstr>
      <vt:lpstr>Rajka volavá</vt:lpstr>
      <vt:lpstr>Snímek 4</vt:lpstr>
      <vt:lpstr>Rajkovití – další zástupci</vt:lpstr>
      <vt:lpstr>KSUKOL OCASATÝ (DauBentonia madagascariensis) </vt:lpstr>
      <vt:lpstr>KSUKOL OCASATÝ</vt:lpstr>
      <vt:lpstr>Snímek 8</vt:lpstr>
      <vt:lpstr>KSUKOLOVITÍ – další zástupci</vt:lpstr>
      <vt:lpstr>KIVI</vt:lpstr>
      <vt:lpstr>Základní Informace</vt:lpstr>
      <vt:lpstr>Zajímavosti</vt:lpstr>
      <vt:lpstr>Péče o vejce</vt:lpstr>
      <vt:lpstr>Potrava</vt:lpstr>
      <vt:lpstr>Zařazení</vt:lpstr>
      <vt:lpstr>PTAKOPYSK</vt:lpstr>
      <vt:lpstr>Základní Informace</vt:lpstr>
      <vt:lpstr> </vt:lpstr>
      <vt:lpstr>Základní údaje</vt:lpstr>
      <vt:lpstr>Zvláštnosti</vt:lpstr>
      <vt:lpstr>Zařazení</vt:lpstr>
      <vt:lpstr>Rozmnožování</vt:lpstr>
      <vt:lpstr>Japonský Pavoučí Krab</vt:lpstr>
      <vt:lpstr>Snímek 24</vt:lpstr>
      <vt:lpstr>Snímek 25</vt:lpstr>
      <vt:lpstr>Snímek 26</vt:lpstr>
      <vt:lpstr>Žralok Šotek</vt:lpstr>
      <vt:lpstr>Snímek 28</vt:lpstr>
      <vt:lpstr>Snímek 29</vt:lpstr>
      <vt:lpstr>Nártoun filipínský</vt:lpstr>
      <vt:lpstr>Stavba těla</vt:lpstr>
      <vt:lpstr>Potrava, Chování</vt:lpstr>
      <vt:lpstr>Systematika, Výskyt</vt:lpstr>
      <vt:lpstr>Ochrana a Zajímavosti</vt:lpstr>
      <vt:lpstr>Panda Velká</vt:lpstr>
      <vt:lpstr>Stavba těla</vt:lpstr>
      <vt:lpstr>Potrava, Chování</vt:lpstr>
      <vt:lpstr>Výskyt</vt:lpstr>
      <vt:lpstr>Ochrana</vt:lpstr>
      <vt:lpstr>Zajímavosti</vt:lpstr>
      <vt:lpstr>Děkujeme za pozornost! </vt:lpstr>
      <vt:lpstr>Snímek 42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Tarsius syrichta</dc:title>
  <dc:creator>Ultimate</dc:creator>
  <cp:lastModifiedBy>Ultimate</cp:lastModifiedBy>
  <cp:revision>20</cp:revision>
  <dcterms:created xsi:type="dcterms:W3CDTF">2015-05-05T12:31:17Z</dcterms:created>
  <dcterms:modified xsi:type="dcterms:W3CDTF">2015-05-06T18:31:59Z</dcterms:modified>
</cp:coreProperties>
</file>